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anva Sans" panose="020B0604020202020204" charset="0"/>
      <p:regular r:id="rId21"/>
    </p:embeddedFont>
    <p:embeddedFont>
      <p:font typeface="Canva Sans Bold" panose="020B0604020202020204" charset="0"/>
      <p:regular r:id="rId22"/>
    </p:embeddedFont>
    <p:embeddedFont>
      <p:font typeface="Comic Sans MS" panose="030F0702030302020204" pitchFamily="66" charset="0"/>
      <p:regular r:id="rId23"/>
      <p:bold r:id="rId24"/>
      <p:italic r:id="rId25"/>
      <p:boldItalic r:id="rId26"/>
    </p:embeddedFont>
    <p:embeddedFont>
      <p:font typeface="DM Sans Italics" panose="020B0604020202020204" charset="0"/>
      <p:regular r:id="rId27"/>
    </p:embeddedFont>
    <p:embeddedFont>
      <p:font typeface="Now Bold" panose="020B0604020202020204" charset="0"/>
      <p:regular r:id="rId28"/>
    </p:embeddedFont>
    <p:embeddedFont>
      <p:font typeface="Sanchez"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6652" autoAdjust="0"/>
  </p:normalViewPr>
  <p:slideViewPr>
    <p:cSldViewPr>
      <p:cViewPr varScale="1">
        <p:scale>
          <a:sx n="75" d="100"/>
          <a:sy n="75" d="100"/>
        </p:scale>
        <p:origin x="483" y="3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424789" y="5014414"/>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US"/>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0690731" y="99084"/>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a:grpSpLocks noChangeAspect="1"/>
          </p:cNvGrpSpPr>
          <p:nvPr/>
        </p:nvGrpSpPr>
        <p:grpSpPr>
          <a:xfrm>
            <a:off x="10423518" y="800100"/>
            <a:ext cx="7516996" cy="8987817"/>
            <a:chOff x="0" y="0"/>
            <a:chExt cx="8603361" cy="10286746"/>
          </a:xfrm>
        </p:grpSpPr>
        <p:sp>
          <p:nvSpPr>
            <p:cNvPr id="7" name="Freeform 7"/>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t="-12765" b="-12765"/>
              </a:stretch>
            </a:blipFill>
          </p:spPr>
          <p:txBody>
            <a:bodyPr/>
            <a:lstStyle/>
            <a:p>
              <a:endParaRPr lang="en-US"/>
            </a:p>
          </p:txBody>
        </p:sp>
      </p:grpSp>
      <p:sp>
        <p:nvSpPr>
          <p:cNvPr id="8" name="TextBox 8"/>
          <p:cNvSpPr txBox="1"/>
          <p:nvPr/>
        </p:nvSpPr>
        <p:spPr>
          <a:xfrm>
            <a:off x="420544" y="6323553"/>
            <a:ext cx="7913921" cy="3313856"/>
          </a:xfrm>
          <a:prstGeom prst="rect">
            <a:avLst/>
          </a:prstGeom>
        </p:spPr>
        <p:txBody>
          <a:bodyPr lIns="0" tIns="0" rIns="0" bIns="0" rtlCol="0" anchor="t">
            <a:spAutoFit/>
          </a:bodyPr>
          <a:lstStyle/>
          <a:p>
            <a:pPr>
              <a:lnSpc>
                <a:spcPts val="3727"/>
              </a:lnSpc>
            </a:pPr>
            <a:r>
              <a:rPr lang="en-US" sz="3030" dirty="0">
                <a:solidFill>
                  <a:srgbClr val="FFFBFB"/>
                </a:solidFill>
                <a:latin typeface="DM Sans Italics"/>
              </a:rPr>
              <a:t>Presented by “Team Stat Explorers”</a:t>
            </a:r>
          </a:p>
          <a:p>
            <a:pPr>
              <a:lnSpc>
                <a:spcPts val="3727"/>
              </a:lnSpc>
            </a:pPr>
            <a:r>
              <a:rPr lang="en-US" sz="3030" dirty="0">
                <a:solidFill>
                  <a:srgbClr val="FFFBFB"/>
                </a:solidFill>
                <a:latin typeface="DM Sans Italics"/>
              </a:rPr>
              <a:t>Priyanka Chhabra</a:t>
            </a:r>
          </a:p>
          <a:p>
            <a:pPr>
              <a:lnSpc>
                <a:spcPts val="3727"/>
              </a:lnSpc>
            </a:pPr>
            <a:r>
              <a:rPr lang="en-US" sz="3030" dirty="0" err="1">
                <a:solidFill>
                  <a:srgbClr val="FFFBFB"/>
                </a:solidFill>
                <a:latin typeface="DM Sans Italics"/>
              </a:rPr>
              <a:t>Reon</a:t>
            </a:r>
            <a:r>
              <a:rPr lang="en-US" sz="3030" dirty="0">
                <a:solidFill>
                  <a:srgbClr val="FFFBFB"/>
                </a:solidFill>
                <a:latin typeface="DM Sans Italics"/>
              </a:rPr>
              <a:t> </a:t>
            </a:r>
            <a:r>
              <a:rPr lang="en-US" sz="3030" dirty="0" err="1">
                <a:solidFill>
                  <a:srgbClr val="FFFBFB"/>
                </a:solidFill>
                <a:latin typeface="DM Sans Italics"/>
              </a:rPr>
              <a:t>Figueiro</a:t>
            </a:r>
            <a:endParaRPr lang="en-US" sz="3030" dirty="0">
              <a:solidFill>
                <a:srgbClr val="FFFBFB"/>
              </a:solidFill>
              <a:latin typeface="DM Sans Italics"/>
            </a:endParaRPr>
          </a:p>
          <a:p>
            <a:pPr>
              <a:lnSpc>
                <a:spcPts val="3727"/>
              </a:lnSpc>
            </a:pPr>
            <a:r>
              <a:rPr lang="en-US" sz="3030" dirty="0">
                <a:solidFill>
                  <a:srgbClr val="FFFBFB"/>
                </a:solidFill>
                <a:latin typeface="DM Sans Italics"/>
              </a:rPr>
              <a:t>Kunal </a:t>
            </a:r>
            <a:r>
              <a:rPr lang="en-US" sz="3030" dirty="0" err="1">
                <a:solidFill>
                  <a:srgbClr val="FFFBFB"/>
                </a:solidFill>
                <a:latin typeface="DM Sans Italics"/>
              </a:rPr>
              <a:t>Ghogare</a:t>
            </a:r>
            <a:endParaRPr lang="en-US" sz="3030" dirty="0">
              <a:solidFill>
                <a:srgbClr val="FFFBFB"/>
              </a:solidFill>
              <a:latin typeface="DM Sans Italics"/>
            </a:endParaRPr>
          </a:p>
          <a:p>
            <a:pPr>
              <a:lnSpc>
                <a:spcPts val="3727"/>
              </a:lnSpc>
            </a:pPr>
            <a:r>
              <a:rPr lang="en-US" sz="3030" dirty="0">
                <a:solidFill>
                  <a:srgbClr val="FFFBFB"/>
                </a:solidFill>
                <a:latin typeface="DM Sans Italics"/>
              </a:rPr>
              <a:t>Pulkit Kamboj</a:t>
            </a:r>
          </a:p>
          <a:p>
            <a:pPr>
              <a:lnSpc>
                <a:spcPts val="3727"/>
              </a:lnSpc>
            </a:pPr>
            <a:r>
              <a:rPr lang="en-US" sz="3030" dirty="0">
                <a:solidFill>
                  <a:srgbClr val="FFFBFB"/>
                </a:solidFill>
                <a:latin typeface="DM Sans Italics"/>
              </a:rPr>
              <a:t>Parimal Ingle</a:t>
            </a:r>
          </a:p>
          <a:p>
            <a:pPr marL="0" lvl="0" indent="0" algn="l">
              <a:lnSpc>
                <a:spcPts val="3727"/>
              </a:lnSpc>
              <a:spcBef>
                <a:spcPct val="0"/>
              </a:spcBef>
            </a:pPr>
            <a:r>
              <a:rPr lang="en-US" sz="3030" dirty="0">
                <a:solidFill>
                  <a:srgbClr val="FFFBFB"/>
                </a:solidFill>
                <a:latin typeface="DM Sans Italics"/>
              </a:rPr>
              <a:t>Ashutosh </a:t>
            </a:r>
            <a:r>
              <a:rPr lang="en-US" sz="3030" dirty="0" err="1">
                <a:solidFill>
                  <a:srgbClr val="FFFBFB"/>
                </a:solidFill>
                <a:latin typeface="DM Sans Italics"/>
              </a:rPr>
              <a:t>Bagal</a:t>
            </a:r>
            <a:endParaRPr lang="en-US" sz="3030" dirty="0">
              <a:solidFill>
                <a:srgbClr val="FFFBFB"/>
              </a:solidFill>
              <a:latin typeface="DM Sans Italics"/>
            </a:endParaRPr>
          </a:p>
        </p:txBody>
      </p:sp>
      <p:sp>
        <p:nvSpPr>
          <p:cNvPr id="10" name="TextBox 10"/>
          <p:cNvSpPr txBox="1"/>
          <p:nvPr/>
        </p:nvSpPr>
        <p:spPr>
          <a:xfrm>
            <a:off x="2598623" y="1245875"/>
            <a:ext cx="6889046" cy="394916"/>
          </a:xfrm>
          <a:prstGeom prst="rect">
            <a:avLst/>
          </a:prstGeom>
        </p:spPr>
        <p:txBody>
          <a:bodyPr wrap="square" lIns="0" tIns="0" rIns="0" bIns="0" rtlCol="0" anchor="t">
            <a:spAutoFit/>
          </a:bodyPr>
          <a:lstStyle/>
          <a:p>
            <a:pPr>
              <a:lnSpc>
                <a:spcPts val="3131"/>
              </a:lnSpc>
            </a:pPr>
            <a:r>
              <a:rPr lang="en-US" sz="2545" spc="-50" dirty="0">
                <a:solidFill>
                  <a:srgbClr val="56AEFF"/>
                </a:solidFill>
                <a:latin typeface="Now Bold" panose="020B0604020202020204" charset="0"/>
              </a:rPr>
              <a:t>IS 610 -  Business Data Analysis</a:t>
            </a:r>
            <a:endParaRPr lang="en-US" sz="2545" spc="-50" dirty="0">
              <a:solidFill>
                <a:srgbClr val="56AEFF"/>
              </a:solidFill>
              <a:latin typeface="DM Sans Italics"/>
            </a:endParaRPr>
          </a:p>
        </p:txBody>
      </p:sp>
      <p:sp>
        <p:nvSpPr>
          <p:cNvPr id="11" name="Freeform 11"/>
          <p:cNvSpPr/>
          <p:nvPr/>
        </p:nvSpPr>
        <p:spPr>
          <a:xfrm>
            <a:off x="1573748" y="1146060"/>
            <a:ext cx="846187" cy="981086"/>
          </a:xfrm>
          <a:custGeom>
            <a:avLst/>
            <a:gdLst/>
            <a:ahLst/>
            <a:cxnLst/>
            <a:rect l="l" t="t" r="r" b="b"/>
            <a:pathLst>
              <a:path w="846187" h="981086">
                <a:moveTo>
                  <a:pt x="0" y="0"/>
                </a:moveTo>
                <a:lnTo>
                  <a:pt x="846186" y="0"/>
                </a:lnTo>
                <a:lnTo>
                  <a:pt x="846186" y="981086"/>
                </a:lnTo>
                <a:lnTo>
                  <a:pt x="0" y="9810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TextBox 12"/>
          <p:cNvSpPr txBox="1"/>
          <p:nvPr/>
        </p:nvSpPr>
        <p:spPr>
          <a:xfrm>
            <a:off x="420544" y="3852876"/>
            <a:ext cx="12580018" cy="859851"/>
          </a:xfrm>
          <a:prstGeom prst="rect">
            <a:avLst/>
          </a:prstGeom>
        </p:spPr>
        <p:txBody>
          <a:bodyPr wrap="square" lIns="0" tIns="0" rIns="0" bIns="0" rtlCol="0" anchor="t">
            <a:spAutoFit/>
          </a:bodyPr>
          <a:lstStyle/>
          <a:p>
            <a:pPr>
              <a:lnSpc>
                <a:spcPts val="6720"/>
              </a:lnSpc>
            </a:pPr>
            <a:r>
              <a:rPr lang="en-US" sz="5600" dirty="0">
                <a:solidFill>
                  <a:schemeClr val="bg1"/>
                </a:solidFill>
                <a:latin typeface="Now Bold"/>
              </a:rPr>
              <a:t>Student Performance Analysis</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326391" y="2324100"/>
            <a:ext cx="9503410" cy="6324600"/>
          </a:xfrm>
          <a:custGeom>
            <a:avLst/>
            <a:gdLst/>
            <a:ahLst/>
            <a:cxnLst/>
            <a:rect l="l" t="t" r="r" b="b"/>
            <a:pathLst>
              <a:path w="9563497" h="4357679">
                <a:moveTo>
                  <a:pt x="0" y="0"/>
                </a:moveTo>
                <a:lnTo>
                  <a:pt x="9563497" y="0"/>
                </a:lnTo>
                <a:lnTo>
                  <a:pt x="9563497" y="4357679"/>
                </a:lnTo>
                <a:lnTo>
                  <a:pt x="0" y="435767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460677" y="592137"/>
            <a:ext cx="9366647" cy="863600"/>
          </a:xfrm>
          <a:prstGeom prst="rect">
            <a:avLst/>
          </a:prstGeom>
        </p:spPr>
        <p:txBody>
          <a:bodyPr lIns="0" tIns="0" rIns="0" bIns="0" rtlCol="0" anchor="t">
            <a:spAutoFit/>
          </a:bodyPr>
          <a:lstStyle/>
          <a:p>
            <a:pPr algn="ctr">
              <a:lnSpc>
                <a:spcPts val="6720"/>
              </a:lnSpc>
              <a:spcBef>
                <a:spcPct val="0"/>
              </a:spcBef>
            </a:pPr>
            <a:r>
              <a:rPr lang="en-US" sz="5600">
                <a:solidFill>
                  <a:srgbClr val="D9D9D9"/>
                </a:solidFill>
                <a:latin typeface="Now Bold"/>
              </a:rPr>
              <a:t>DESCRIPTIVES  STATISTICS</a:t>
            </a:r>
          </a:p>
        </p:txBody>
      </p:sp>
      <p:sp>
        <p:nvSpPr>
          <p:cNvPr id="4" name="TextBox 4"/>
          <p:cNvSpPr txBox="1"/>
          <p:nvPr/>
        </p:nvSpPr>
        <p:spPr>
          <a:xfrm>
            <a:off x="10382711" y="2030453"/>
            <a:ext cx="7578899" cy="6677277"/>
          </a:xfrm>
          <a:prstGeom prst="rect">
            <a:avLst/>
          </a:prstGeom>
        </p:spPr>
        <p:txBody>
          <a:bodyPr lIns="0" tIns="0" rIns="0" bIns="0" rtlCol="0" anchor="t">
            <a:spAutoFit/>
          </a:bodyPr>
          <a:lstStyle/>
          <a:p>
            <a:pPr marL="592463" lvl="1" indent="-342900" algn="just">
              <a:lnSpc>
                <a:spcPct val="200000"/>
              </a:lnSpc>
              <a:buFont typeface="Arial" panose="020B0604020202020204" pitchFamily="34" charset="0"/>
              <a:buChar char="•"/>
            </a:pPr>
            <a:r>
              <a:rPr lang="en-GB" sz="2000" b="1" u="sng" dirty="0">
                <a:solidFill>
                  <a:srgbClr val="FFFBFB"/>
                </a:solidFill>
                <a:latin typeface="Times New Roman" panose="02020603050405020304" pitchFamily="18" charset="0"/>
                <a:cs typeface="Times New Roman" panose="02020603050405020304" pitchFamily="18" charset="0"/>
              </a:rPr>
              <a:t>Study Hours: </a:t>
            </a:r>
            <a:r>
              <a:rPr lang="en-GB" sz="2000" dirty="0">
                <a:solidFill>
                  <a:srgbClr val="FFFBFB"/>
                </a:solidFill>
                <a:latin typeface="Times New Roman" panose="02020603050405020304" pitchFamily="18" charset="0"/>
                <a:cs typeface="Times New Roman" panose="02020603050405020304" pitchFamily="18" charset="0"/>
              </a:rPr>
              <a:t>Students invest an average of 4.92 hours in studying, showing variability. </a:t>
            </a:r>
          </a:p>
          <a:p>
            <a:pPr marL="592463" lvl="1" indent="-342900" algn="just">
              <a:lnSpc>
                <a:spcPct val="200000"/>
              </a:lnSpc>
              <a:buFont typeface="Arial" panose="020B0604020202020204" pitchFamily="34" charset="0"/>
              <a:buChar char="•"/>
            </a:pPr>
            <a:r>
              <a:rPr lang="en-GB" sz="2000" b="1" u="sng" dirty="0">
                <a:solidFill>
                  <a:srgbClr val="FFFBFB"/>
                </a:solidFill>
                <a:latin typeface="Times New Roman" panose="02020603050405020304" pitchFamily="18" charset="0"/>
                <a:cs typeface="Times New Roman" panose="02020603050405020304" pitchFamily="18" charset="0"/>
              </a:rPr>
              <a:t>Previous Scores: </a:t>
            </a:r>
            <a:r>
              <a:rPr lang="en-GB" sz="2000" dirty="0">
                <a:solidFill>
                  <a:srgbClr val="FFFBFB"/>
                </a:solidFill>
                <a:latin typeface="Times New Roman" panose="02020603050405020304" pitchFamily="18" charset="0"/>
                <a:cs typeface="Times New Roman" panose="02020603050405020304" pitchFamily="18" charset="0"/>
              </a:rPr>
              <a:t>Scores range from 40 to 99, indicating diverse academic backgrounds.</a:t>
            </a:r>
          </a:p>
          <a:p>
            <a:pPr marL="592463" lvl="1" indent="-342900" algn="just">
              <a:lnSpc>
                <a:spcPct val="200000"/>
              </a:lnSpc>
              <a:buFont typeface="Arial" panose="020B0604020202020204" pitchFamily="34" charset="0"/>
              <a:buChar char="•"/>
            </a:pPr>
            <a:r>
              <a:rPr lang="en-GB" sz="2000" b="1" u="sng" dirty="0">
                <a:solidFill>
                  <a:srgbClr val="FFFBFB"/>
                </a:solidFill>
                <a:latin typeface="Times New Roman" panose="02020603050405020304" pitchFamily="18" charset="0"/>
                <a:cs typeface="Times New Roman" panose="02020603050405020304" pitchFamily="18" charset="0"/>
              </a:rPr>
              <a:t>Sleep Hours: </a:t>
            </a:r>
            <a:r>
              <a:rPr lang="en-GB" sz="2000" dirty="0">
                <a:solidFill>
                  <a:srgbClr val="FFFBFB"/>
                </a:solidFill>
                <a:latin typeface="Times New Roman" panose="02020603050405020304" pitchFamily="18" charset="0"/>
                <a:cs typeface="Times New Roman" panose="02020603050405020304" pitchFamily="18" charset="0"/>
              </a:rPr>
              <a:t>Students average 6.36 hours of sleep, with variations. </a:t>
            </a:r>
          </a:p>
          <a:p>
            <a:pPr marL="592463" lvl="1" indent="-342900" algn="just">
              <a:lnSpc>
                <a:spcPct val="200000"/>
              </a:lnSpc>
              <a:buFont typeface="Arial" panose="020B0604020202020204" pitchFamily="34" charset="0"/>
              <a:buChar char="•"/>
            </a:pPr>
            <a:r>
              <a:rPr lang="en-GB" sz="2000" b="1" u="sng" dirty="0">
                <a:solidFill>
                  <a:srgbClr val="FFFBFB"/>
                </a:solidFill>
                <a:latin typeface="Times New Roman" panose="02020603050405020304" pitchFamily="18" charset="0"/>
                <a:cs typeface="Times New Roman" panose="02020603050405020304" pitchFamily="18" charset="0"/>
              </a:rPr>
              <a:t>Sample Papers Practiced: </a:t>
            </a:r>
            <a:r>
              <a:rPr lang="en-GB" sz="2000" dirty="0">
                <a:solidFill>
                  <a:srgbClr val="FFFBFB"/>
                </a:solidFill>
                <a:latin typeface="Times New Roman" panose="02020603050405020304" pitchFamily="18" charset="0"/>
                <a:cs typeface="Times New Roman" panose="02020603050405020304" pitchFamily="18" charset="0"/>
              </a:rPr>
              <a:t>Practice varies (0 to 9),suggesting different preparation approaches. </a:t>
            </a:r>
          </a:p>
          <a:p>
            <a:pPr marL="592463" lvl="1" indent="-342900" algn="just">
              <a:lnSpc>
                <a:spcPct val="200000"/>
              </a:lnSpc>
              <a:buFont typeface="Arial" panose="020B0604020202020204" pitchFamily="34" charset="0"/>
              <a:buChar char="•"/>
            </a:pPr>
            <a:r>
              <a:rPr lang="en-GB" sz="2000" b="1" u="sng" dirty="0">
                <a:solidFill>
                  <a:srgbClr val="FFFBFB"/>
                </a:solidFill>
                <a:latin typeface="Times New Roman" panose="02020603050405020304" pitchFamily="18" charset="0"/>
                <a:cs typeface="Times New Roman" panose="02020603050405020304" pitchFamily="18" charset="0"/>
              </a:rPr>
              <a:t>Performance Index: </a:t>
            </a:r>
            <a:r>
              <a:rPr lang="en-GB" sz="2000" dirty="0">
                <a:solidFill>
                  <a:srgbClr val="FFFBFB"/>
                </a:solidFill>
                <a:latin typeface="Times New Roman" panose="02020603050405020304" pitchFamily="18" charset="0"/>
                <a:cs typeface="Times New Roman" panose="02020603050405020304" pitchFamily="18" charset="0"/>
              </a:rPr>
              <a:t>Overall performance ranges widely (10 to 100), reflecting diversity. </a:t>
            </a:r>
          </a:p>
          <a:p>
            <a:pPr marL="592463" lvl="1" indent="-342900" algn="just">
              <a:lnSpc>
                <a:spcPct val="200000"/>
              </a:lnSpc>
              <a:buFont typeface="Arial" panose="020B0604020202020204" pitchFamily="34" charset="0"/>
              <a:buChar char="•"/>
            </a:pPr>
            <a:r>
              <a:rPr lang="en-US" sz="2000" b="1" u="sng" dirty="0">
                <a:solidFill>
                  <a:srgbClr val="FFFBFB"/>
                </a:solidFill>
                <a:latin typeface="Times New Roman" panose="02020603050405020304" pitchFamily="18" charset="0"/>
                <a:cs typeface="Times New Roman" panose="02020603050405020304" pitchFamily="18" charset="0"/>
              </a:rPr>
              <a:t>Extracurricular Activities: </a:t>
            </a:r>
            <a:r>
              <a:rPr lang="en-US" sz="2000" dirty="0">
                <a:solidFill>
                  <a:srgbClr val="FFFBFB"/>
                </a:solidFill>
                <a:latin typeface="Times New Roman" panose="02020603050405020304" pitchFamily="18" charset="0"/>
                <a:cs typeface="Times New Roman" panose="02020603050405020304" pitchFamily="18" charset="0"/>
              </a:rPr>
              <a:t>A balanced participation (0.51) in extracurricular activities is observed.</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3661032" y="1350561"/>
            <a:ext cx="10965936" cy="4634600"/>
          </a:xfrm>
          <a:custGeom>
            <a:avLst/>
            <a:gdLst/>
            <a:ahLst/>
            <a:cxnLst/>
            <a:rect l="l" t="t" r="r" b="b"/>
            <a:pathLst>
              <a:path w="10965936" h="4634600">
                <a:moveTo>
                  <a:pt x="0" y="0"/>
                </a:moveTo>
                <a:lnTo>
                  <a:pt x="10965936" y="0"/>
                </a:lnTo>
                <a:lnTo>
                  <a:pt x="10965936" y="4634601"/>
                </a:lnTo>
                <a:lnTo>
                  <a:pt x="0" y="463460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898938" y="375453"/>
            <a:ext cx="6490124" cy="653247"/>
          </a:xfrm>
          <a:prstGeom prst="rect">
            <a:avLst/>
          </a:prstGeom>
        </p:spPr>
        <p:txBody>
          <a:bodyPr lIns="0" tIns="0" rIns="0" bIns="0" rtlCol="0" anchor="t">
            <a:spAutoFit/>
          </a:bodyPr>
          <a:lstStyle/>
          <a:p>
            <a:pPr algn="ctr">
              <a:lnSpc>
                <a:spcPts val="5040"/>
              </a:lnSpc>
              <a:spcBef>
                <a:spcPct val="0"/>
              </a:spcBef>
            </a:pPr>
            <a:r>
              <a:rPr lang="en-US" sz="4200">
                <a:solidFill>
                  <a:srgbClr val="FFFBFB"/>
                </a:solidFill>
                <a:latin typeface="Now Bold"/>
              </a:rPr>
              <a:t>MODEL SUMMARY</a:t>
            </a:r>
          </a:p>
        </p:txBody>
      </p:sp>
      <p:sp>
        <p:nvSpPr>
          <p:cNvPr id="4" name="TextBox 4"/>
          <p:cNvSpPr txBox="1"/>
          <p:nvPr/>
        </p:nvSpPr>
        <p:spPr>
          <a:xfrm>
            <a:off x="558681" y="6226003"/>
            <a:ext cx="17170638" cy="2881558"/>
          </a:xfrm>
          <a:prstGeom prst="rect">
            <a:avLst/>
          </a:prstGeom>
        </p:spPr>
        <p:txBody>
          <a:bodyPr lIns="0" tIns="0" rIns="0" bIns="0" rtlCol="0" anchor="t">
            <a:spAutoFit/>
          </a:bodyPr>
          <a:lstStyle/>
          <a:p>
            <a:pPr algn="just">
              <a:lnSpc>
                <a:spcPts val="5799"/>
              </a:lnSpc>
            </a:pPr>
            <a:r>
              <a:rPr lang="en-US" sz="2400" dirty="0">
                <a:solidFill>
                  <a:srgbClr val="FFFBFB"/>
                </a:solidFill>
                <a:latin typeface="Now Bold"/>
              </a:rPr>
              <a:t>The model summary table reports the strength of the relationship between the model and the dependent variable. R, the multiple correlation coefficient, is the linear correlation between the observed and model-predicted values of the dependent variable. Its large value indicates a strong relationship. In our model summary, the Adjusted R Square value is 0.991 which indicates that our model is a good fit for predictions.</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9550193" y="1834677"/>
            <a:ext cx="8034743" cy="5608118"/>
          </a:xfrm>
          <a:custGeom>
            <a:avLst/>
            <a:gdLst/>
            <a:ahLst/>
            <a:cxnLst/>
            <a:rect l="l" t="t" r="r" b="b"/>
            <a:pathLst>
              <a:path w="8683555" h="5807473">
                <a:moveTo>
                  <a:pt x="0" y="0"/>
                </a:moveTo>
                <a:lnTo>
                  <a:pt x="8683555" y="0"/>
                </a:lnTo>
                <a:lnTo>
                  <a:pt x="8683555" y="5807473"/>
                </a:lnTo>
                <a:lnTo>
                  <a:pt x="0" y="580747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695803" y="592137"/>
            <a:ext cx="2896394" cy="863600"/>
          </a:xfrm>
          <a:prstGeom prst="rect">
            <a:avLst/>
          </a:prstGeom>
        </p:spPr>
        <p:txBody>
          <a:bodyPr lIns="0" tIns="0" rIns="0" bIns="0" rtlCol="0" anchor="t">
            <a:spAutoFit/>
          </a:bodyPr>
          <a:lstStyle/>
          <a:p>
            <a:pPr algn="ctr">
              <a:lnSpc>
                <a:spcPts val="6720"/>
              </a:lnSpc>
              <a:spcBef>
                <a:spcPct val="0"/>
              </a:spcBef>
            </a:pPr>
            <a:r>
              <a:rPr lang="en-US" sz="5600">
                <a:solidFill>
                  <a:srgbClr val="D9D9D9"/>
                </a:solidFill>
                <a:latin typeface="Now Bold"/>
              </a:rPr>
              <a:t>OUTPUT</a:t>
            </a:r>
          </a:p>
        </p:txBody>
      </p:sp>
      <p:sp>
        <p:nvSpPr>
          <p:cNvPr id="4" name="TextBox 4"/>
          <p:cNvSpPr txBox="1"/>
          <p:nvPr/>
        </p:nvSpPr>
        <p:spPr>
          <a:xfrm>
            <a:off x="9852643" y="8018494"/>
            <a:ext cx="8034743" cy="1603375"/>
          </a:xfrm>
          <a:prstGeom prst="rect">
            <a:avLst/>
          </a:prstGeom>
        </p:spPr>
        <p:txBody>
          <a:bodyPr lIns="0" tIns="0" rIns="0" bIns="0" rtlCol="0" anchor="t">
            <a:spAutoFit/>
          </a:bodyPr>
          <a:lstStyle/>
          <a:p>
            <a:pPr algn="ctr">
              <a:lnSpc>
                <a:spcPts val="6240"/>
              </a:lnSpc>
              <a:spcBef>
                <a:spcPct val="0"/>
              </a:spcBef>
            </a:pPr>
            <a:r>
              <a:rPr lang="en-US" sz="4400" dirty="0">
                <a:solidFill>
                  <a:srgbClr val="FFFBFB"/>
                </a:solidFill>
                <a:latin typeface="Now Bold"/>
              </a:rPr>
              <a:t>GRAPH FOR SIGNIFICANT FACTORS</a:t>
            </a:r>
          </a:p>
        </p:txBody>
      </p:sp>
      <p:sp>
        <p:nvSpPr>
          <p:cNvPr id="5" name="TextBox 5"/>
          <p:cNvSpPr txBox="1"/>
          <p:nvPr/>
        </p:nvSpPr>
        <p:spPr>
          <a:xfrm>
            <a:off x="315895" y="1790339"/>
            <a:ext cx="8828105" cy="2082558"/>
          </a:xfrm>
          <a:prstGeom prst="rect">
            <a:avLst/>
          </a:prstGeom>
        </p:spPr>
        <p:txBody>
          <a:bodyPr lIns="0" tIns="0" rIns="0" bIns="0" rtlCol="0" anchor="t">
            <a:spAutoFit/>
          </a:bodyPr>
          <a:lstStyle/>
          <a:p>
            <a:pPr algn="just">
              <a:lnSpc>
                <a:spcPts val="5599"/>
              </a:lnSpc>
            </a:pPr>
            <a:r>
              <a:rPr lang="en-US" sz="2799" dirty="0">
                <a:solidFill>
                  <a:srgbClr val="FFFBFB"/>
                </a:solidFill>
                <a:latin typeface="Now Bold"/>
              </a:rPr>
              <a:t>This Graph Tells Us About The Significance Of The Factors Concerning The Performance Index Of The Student.</a:t>
            </a:r>
          </a:p>
        </p:txBody>
      </p:sp>
      <p:sp>
        <p:nvSpPr>
          <p:cNvPr id="6" name="TextBox 6"/>
          <p:cNvSpPr txBox="1"/>
          <p:nvPr/>
        </p:nvSpPr>
        <p:spPr>
          <a:xfrm>
            <a:off x="315895" y="4182385"/>
            <a:ext cx="8828105" cy="2082558"/>
          </a:xfrm>
          <a:prstGeom prst="rect">
            <a:avLst/>
          </a:prstGeom>
        </p:spPr>
        <p:txBody>
          <a:bodyPr lIns="0" tIns="0" rIns="0" bIns="0" rtlCol="0" anchor="t">
            <a:spAutoFit/>
          </a:bodyPr>
          <a:lstStyle/>
          <a:p>
            <a:pPr algn="just">
              <a:lnSpc>
                <a:spcPts val="5599"/>
              </a:lnSpc>
            </a:pPr>
            <a:r>
              <a:rPr lang="en-US" sz="2799" dirty="0">
                <a:solidFill>
                  <a:srgbClr val="FFFBFB"/>
                </a:solidFill>
                <a:latin typeface="Now Bold"/>
              </a:rPr>
              <a:t>Pie Chart Helps Us To Understand The Data More By Categorizing The Findings Based On A Measurable Quantity  I.E. Performance Index.</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21145" y="1636257"/>
            <a:ext cx="9748404" cy="4779798"/>
          </a:xfrm>
          <a:custGeom>
            <a:avLst/>
            <a:gdLst/>
            <a:ahLst/>
            <a:cxnLst/>
            <a:rect l="l" t="t" r="r" b="b"/>
            <a:pathLst>
              <a:path w="9748404" h="4779798">
                <a:moveTo>
                  <a:pt x="0" y="0"/>
                </a:moveTo>
                <a:lnTo>
                  <a:pt x="9748404" y="0"/>
                </a:lnTo>
                <a:lnTo>
                  <a:pt x="9748404" y="4779798"/>
                </a:lnTo>
                <a:lnTo>
                  <a:pt x="0" y="477979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340393" y="1445757"/>
            <a:ext cx="7241653" cy="4255011"/>
          </a:xfrm>
          <a:prstGeom prst="rect">
            <a:avLst/>
          </a:prstGeom>
        </p:spPr>
        <p:txBody>
          <a:bodyPr lIns="0" tIns="0" rIns="0" bIns="0" rtlCol="0" anchor="t">
            <a:spAutoFit/>
          </a:bodyPr>
          <a:lstStyle/>
          <a:p>
            <a:pPr algn="just">
              <a:lnSpc>
                <a:spcPts val="4800"/>
              </a:lnSpc>
            </a:pPr>
            <a:r>
              <a:rPr lang="en-US" sz="2600" dirty="0">
                <a:solidFill>
                  <a:srgbClr val="FFFBFB"/>
                </a:solidFill>
                <a:latin typeface="Now Bold"/>
              </a:rPr>
              <a:t>The value of the coefficient reflects the amount of change in the predicted preference ranking. The sign of the coefficient indicates whether the predicted response increases or decreases when the predictor increases, all other predictors being constant. </a:t>
            </a:r>
          </a:p>
        </p:txBody>
      </p:sp>
      <p:sp>
        <p:nvSpPr>
          <p:cNvPr id="4" name="TextBox 4"/>
          <p:cNvSpPr txBox="1"/>
          <p:nvPr/>
        </p:nvSpPr>
        <p:spPr>
          <a:xfrm>
            <a:off x="10340393" y="5981690"/>
            <a:ext cx="7313688" cy="3023905"/>
          </a:xfrm>
          <a:prstGeom prst="rect">
            <a:avLst/>
          </a:prstGeom>
        </p:spPr>
        <p:txBody>
          <a:bodyPr wrap="square" lIns="0" tIns="0" rIns="0" bIns="0" rtlCol="0" anchor="t">
            <a:spAutoFit/>
          </a:bodyPr>
          <a:lstStyle/>
          <a:p>
            <a:pPr algn="just">
              <a:lnSpc>
                <a:spcPts val="4800"/>
              </a:lnSpc>
            </a:pPr>
            <a:r>
              <a:rPr lang="en-US" sz="2600" dirty="0">
                <a:solidFill>
                  <a:srgbClr val="FFFBFB"/>
                </a:solidFill>
                <a:latin typeface="Now Bold"/>
              </a:rPr>
              <a:t>From the coefficients, we could see that previous Scores have a higher Beta coefficient. Hence, Previous scores have the highest influence on the performance Index of the student.</a:t>
            </a:r>
          </a:p>
        </p:txBody>
      </p:sp>
      <p:sp>
        <p:nvSpPr>
          <p:cNvPr id="5" name="TextBox 5"/>
          <p:cNvSpPr txBox="1"/>
          <p:nvPr/>
        </p:nvSpPr>
        <p:spPr>
          <a:xfrm>
            <a:off x="4538507" y="369716"/>
            <a:ext cx="7726488" cy="658984"/>
          </a:xfrm>
          <a:prstGeom prst="rect">
            <a:avLst/>
          </a:prstGeom>
        </p:spPr>
        <p:txBody>
          <a:bodyPr lIns="0" tIns="0" rIns="0" bIns="0" rtlCol="0" anchor="t">
            <a:spAutoFit/>
          </a:bodyPr>
          <a:lstStyle/>
          <a:p>
            <a:pPr algn="ctr">
              <a:lnSpc>
                <a:spcPts val="5110"/>
              </a:lnSpc>
              <a:spcBef>
                <a:spcPct val="0"/>
              </a:spcBef>
            </a:pPr>
            <a:r>
              <a:rPr lang="en-US" sz="4258">
                <a:solidFill>
                  <a:srgbClr val="FFFFFF"/>
                </a:solidFill>
                <a:latin typeface="Now Bold"/>
              </a:rPr>
              <a:t>COEFFICIENTS TABLE</a:t>
            </a:r>
          </a:p>
        </p:txBody>
      </p:sp>
      <p:sp>
        <p:nvSpPr>
          <p:cNvPr id="6" name="TextBox 6"/>
          <p:cNvSpPr txBox="1"/>
          <p:nvPr/>
        </p:nvSpPr>
        <p:spPr>
          <a:xfrm>
            <a:off x="633919" y="6620315"/>
            <a:ext cx="8922855" cy="3329903"/>
          </a:xfrm>
          <a:prstGeom prst="rect">
            <a:avLst/>
          </a:prstGeom>
        </p:spPr>
        <p:txBody>
          <a:bodyPr lIns="0" tIns="0" rIns="0" bIns="0" rtlCol="0" anchor="t">
            <a:spAutoFit/>
          </a:bodyPr>
          <a:lstStyle/>
          <a:p>
            <a:pPr algn="l">
              <a:lnSpc>
                <a:spcPts val="5325"/>
              </a:lnSpc>
            </a:pPr>
            <a:r>
              <a:rPr lang="en-US" sz="2662" dirty="0">
                <a:solidFill>
                  <a:srgbClr val="CB6CE6"/>
                </a:solidFill>
                <a:latin typeface="Now Bold"/>
              </a:rPr>
              <a:t>Performance Index = </a:t>
            </a:r>
            <a:r>
              <a:rPr lang="en-US" sz="2662" dirty="0">
                <a:solidFill>
                  <a:srgbClr val="FFFFFF"/>
                </a:solidFill>
                <a:latin typeface="Now Bold"/>
                <a:ea typeface="Now Bold"/>
              </a:rPr>
              <a:t>(−34.297)+(2.878×hours Studied)+(1.023×previous Scores)+(0.427×sleep Hours)+(0.215×sample Question Papers Practiced)+(0.507×recoded Extra Curricular Activities)</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9000"/>
            </a:blip>
            <a:stretch>
              <a:fillRect t="-9055" b="-9055"/>
            </a:stretch>
          </a:blipFill>
        </p:spPr>
        <p:txBody>
          <a:bodyPr/>
          <a:lstStyle/>
          <a:p>
            <a:endParaRPr lang="en-US"/>
          </a:p>
        </p:txBody>
      </p:sp>
      <p:sp>
        <p:nvSpPr>
          <p:cNvPr id="3" name="TextBox 3"/>
          <p:cNvSpPr txBox="1"/>
          <p:nvPr/>
        </p:nvSpPr>
        <p:spPr>
          <a:xfrm>
            <a:off x="6580088" y="592137"/>
            <a:ext cx="5127824" cy="863600"/>
          </a:xfrm>
          <a:prstGeom prst="rect">
            <a:avLst/>
          </a:prstGeom>
        </p:spPr>
        <p:txBody>
          <a:bodyPr lIns="0" tIns="0" rIns="0" bIns="0" rtlCol="0" anchor="t">
            <a:spAutoFit/>
          </a:bodyPr>
          <a:lstStyle/>
          <a:p>
            <a:pPr algn="ctr">
              <a:lnSpc>
                <a:spcPts val="6720"/>
              </a:lnSpc>
              <a:spcBef>
                <a:spcPct val="0"/>
              </a:spcBef>
            </a:pPr>
            <a:r>
              <a:rPr lang="en-US" sz="5600" dirty="0">
                <a:solidFill>
                  <a:srgbClr val="D9D9D9"/>
                </a:solidFill>
                <a:latin typeface="Now Bold"/>
              </a:rPr>
              <a:t>CONCLUSION</a:t>
            </a:r>
          </a:p>
        </p:txBody>
      </p:sp>
      <p:sp>
        <p:nvSpPr>
          <p:cNvPr id="4" name="TextBox 4"/>
          <p:cNvSpPr txBox="1"/>
          <p:nvPr/>
        </p:nvSpPr>
        <p:spPr>
          <a:xfrm>
            <a:off x="439578" y="1932940"/>
            <a:ext cx="17408844" cy="7956024"/>
          </a:xfrm>
          <a:prstGeom prst="rect">
            <a:avLst/>
          </a:prstGeom>
        </p:spPr>
        <p:txBody>
          <a:bodyPr lIns="0" tIns="0" rIns="0" bIns="0" rtlCol="0" anchor="t">
            <a:spAutoFit/>
          </a:bodyPr>
          <a:lstStyle/>
          <a:p>
            <a:pPr algn="just">
              <a:lnSpc>
                <a:spcPts val="4800"/>
              </a:lnSpc>
            </a:pPr>
            <a:r>
              <a:rPr lang="en-US" sz="2800" dirty="0">
                <a:solidFill>
                  <a:srgbClr val="FFFBFB"/>
                </a:solidFill>
                <a:latin typeface="Now Bold"/>
              </a:rPr>
              <a:t>We Began Our Quest To Disentangle The Complex Network Of Variables That Influence Academic Success With Our Thorough Investigation Of The Student Performance Dataset. We Have Discovered Important Factors That Have A Major Influence On The Performance Index, A Reliable Indicator Of Students' General Academic Ability, Using Thorough Multiple Linear Regression Analysis.</a:t>
            </a:r>
          </a:p>
          <a:p>
            <a:pPr algn="just">
              <a:lnSpc>
                <a:spcPts val="4800"/>
              </a:lnSpc>
            </a:pPr>
            <a:endParaRPr lang="en-US" sz="2800" dirty="0">
              <a:solidFill>
                <a:srgbClr val="FFFBFB"/>
              </a:solidFill>
              <a:latin typeface="Now Bold"/>
            </a:endParaRPr>
          </a:p>
          <a:p>
            <a:pPr algn="just">
              <a:lnSpc>
                <a:spcPts val="4800"/>
              </a:lnSpc>
            </a:pPr>
            <a:r>
              <a:rPr lang="en-US" sz="2800" dirty="0">
                <a:solidFill>
                  <a:srgbClr val="FFFBFB"/>
                </a:solidFill>
                <a:latin typeface="Now Bold"/>
              </a:rPr>
              <a:t>To Sum Up, Our Research Has Shed Light On The Complex Interplay Between Academic And Extracurricular Aspects Of Student Success. The Secret To Academic Success Is The Combination Of Focused Study Habits, A Proven Track Record Of Accomplishment, A Healthy Lifestyle, And Deliberate Practice That Becomes A Habit. Teachers, Legislators, And Students Themselves Can Use These Insights To Create Environments That Support Academic Success As We Work To Develop A Comprehensive Understanding Of The Factors Influencing Student Performance.</a:t>
            </a:r>
          </a:p>
          <a:p>
            <a:pPr algn="just">
              <a:lnSpc>
                <a:spcPts val="4800"/>
              </a:lnSpc>
            </a:pPr>
            <a:endParaRPr lang="en-US" sz="2800" dirty="0">
              <a:solidFill>
                <a:srgbClr val="FFFBFB"/>
              </a:solidFill>
              <a:latin typeface="Now Bold"/>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3335596" y="1935004"/>
            <a:ext cx="11710866" cy="5926929"/>
            <a:chOff x="361355" y="1904404"/>
            <a:chExt cx="15614488" cy="7902571"/>
          </a:xfrm>
        </p:grpSpPr>
        <p:sp>
          <p:nvSpPr>
            <p:cNvPr id="4" name="TextBox 4"/>
            <p:cNvSpPr txBox="1"/>
            <p:nvPr/>
          </p:nvSpPr>
          <p:spPr>
            <a:xfrm rot="21007540">
              <a:off x="361355" y="1904404"/>
              <a:ext cx="15309697" cy="4313831"/>
            </a:xfrm>
            <a:prstGeom prst="rect">
              <a:avLst/>
            </a:prstGeom>
          </p:spPr>
          <p:txBody>
            <a:bodyPr lIns="0" tIns="0" rIns="0" bIns="0" rtlCol="0" anchor="t">
              <a:spAutoFit/>
            </a:bodyPr>
            <a:lstStyle/>
            <a:p>
              <a:pPr algn="ctr">
                <a:lnSpc>
                  <a:spcPts val="25214"/>
                </a:lnSpc>
                <a:spcBef>
                  <a:spcPct val="0"/>
                </a:spcBef>
              </a:pPr>
              <a:r>
                <a:rPr lang="en-US" sz="25214" dirty="0">
                  <a:solidFill>
                    <a:srgbClr val="F6F3E4"/>
                  </a:solidFill>
                  <a:latin typeface="Comic Sans MS" panose="030F0702030302020204" pitchFamily="66" charset="0"/>
                </a:rPr>
                <a:t>Thank</a:t>
              </a:r>
            </a:p>
          </p:txBody>
        </p:sp>
        <p:sp>
          <p:nvSpPr>
            <p:cNvPr id="5" name="TextBox 5"/>
            <p:cNvSpPr txBox="1"/>
            <p:nvPr/>
          </p:nvSpPr>
          <p:spPr>
            <a:xfrm rot="21084639">
              <a:off x="2013662" y="5921981"/>
              <a:ext cx="13962181" cy="3884994"/>
            </a:xfrm>
            <a:prstGeom prst="rect">
              <a:avLst/>
            </a:prstGeom>
          </p:spPr>
          <p:txBody>
            <a:bodyPr lIns="0" tIns="0" rIns="0" bIns="0" rtlCol="0" anchor="t">
              <a:spAutoFit/>
            </a:bodyPr>
            <a:lstStyle/>
            <a:p>
              <a:pPr algn="ctr">
                <a:lnSpc>
                  <a:spcPts val="22693"/>
                </a:lnSpc>
                <a:spcBef>
                  <a:spcPct val="0"/>
                </a:spcBef>
              </a:pPr>
              <a:r>
                <a:rPr lang="en-US" sz="22693" dirty="0">
                  <a:solidFill>
                    <a:srgbClr val="F6F3E4"/>
                  </a:solidFill>
                  <a:latin typeface="Comic Sans MS" panose="030F0702030302020204" pitchFamily="66" charset="0"/>
                </a:rPr>
                <a:t>you!</a:t>
              </a:r>
            </a:p>
          </p:txBody>
        </p:sp>
      </p:gr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0141333" y="2277593"/>
            <a:ext cx="7117967" cy="4544548"/>
          </a:xfrm>
          <a:custGeom>
            <a:avLst/>
            <a:gdLst/>
            <a:ahLst/>
            <a:cxnLst/>
            <a:rect l="l" t="t" r="r" b="b"/>
            <a:pathLst>
              <a:path w="7117967" h="4544548">
                <a:moveTo>
                  <a:pt x="0" y="0"/>
                </a:moveTo>
                <a:lnTo>
                  <a:pt x="7117967" y="0"/>
                </a:lnTo>
                <a:lnTo>
                  <a:pt x="7117967" y="4544548"/>
                </a:lnTo>
                <a:lnTo>
                  <a:pt x="0" y="454454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150397" y="495300"/>
            <a:ext cx="3987205" cy="863600"/>
          </a:xfrm>
          <a:prstGeom prst="rect">
            <a:avLst/>
          </a:prstGeom>
        </p:spPr>
        <p:txBody>
          <a:bodyPr lIns="0" tIns="0" rIns="0" bIns="0" rtlCol="0" anchor="t">
            <a:spAutoFit/>
          </a:bodyPr>
          <a:lstStyle/>
          <a:p>
            <a:pPr>
              <a:lnSpc>
                <a:spcPts val="6720"/>
              </a:lnSpc>
              <a:spcBef>
                <a:spcPct val="0"/>
              </a:spcBef>
            </a:pPr>
            <a:r>
              <a:rPr lang="en-US" sz="5600" dirty="0">
                <a:solidFill>
                  <a:srgbClr val="D9D9D9"/>
                </a:solidFill>
                <a:latin typeface="Now Bold"/>
              </a:rPr>
              <a:t>CONTENTS</a:t>
            </a:r>
          </a:p>
        </p:txBody>
      </p:sp>
      <p:sp>
        <p:nvSpPr>
          <p:cNvPr id="4" name="TextBox 4"/>
          <p:cNvSpPr txBox="1"/>
          <p:nvPr/>
        </p:nvSpPr>
        <p:spPr>
          <a:xfrm>
            <a:off x="1028700" y="1560957"/>
            <a:ext cx="8115300" cy="8652818"/>
          </a:xfrm>
          <a:prstGeom prst="rect">
            <a:avLst/>
          </a:prstGeom>
        </p:spPr>
        <p:txBody>
          <a:bodyPr wrap="square" lIns="0" tIns="0" rIns="0" bIns="0" rtlCol="0" anchor="t">
            <a:spAutoFit/>
          </a:bodyPr>
          <a:lstStyle/>
          <a:p>
            <a:pPr marL="755651" lvl="1" indent="-377825">
              <a:lnSpc>
                <a:spcPts val="6160"/>
              </a:lnSpc>
              <a:buFont typeface="Arial"/>
              <a:buChar char="•"/>
            </a:pPr>
            <a:r>
              <a:rPr lang="en-US" sz="3200" dirty="0">
                <a:solidFill>
                  <a:srgbClr val="FFFFFF"/>
                </a:solidFill>
                <a:latin typeface="Sanchez"/>
              </a:rPr>
              <a:t>INTRODUCTION</a:t>
            </a:r>
          </a:p>
          <a:p>
            <a:pPr marL="755651" lvl="1" indent="-377825">
              <a:lnSpc>
                <a:spcPts val="6160"/>
              </a:lnSpc>
              <a:buFont typeface="Arial"/>
              <a:buChar char="•"/>
            </a:pPr>
            <a:r>
              <a:rPr lang="en-US" sz="3200" dirty="0">
                <a:solidFill>
                  <a:srgbClr val="FFFFFF"/>
                </a:solidFill>
                <a:latin typeface="Sanchez"/>
              </a:rPr>
              <a:t>GOALS AND OBJECTIVES</a:t>
            </a:r>
          </a:p>
          <a:p>
            <a:pPr marL="755651" lvl="1" indent="-377825">
              <a:lnSpc>
                <a:spcPts val="6160"/>
              </a:lnSpc>
              <a:buFont typeface="Arial"/>
              <a:buChar char="•"/>
            </a:pPr>
            <a:r>
              <a:rPr lang="en-US" sz="3200" dirty="0">
                <a:solidFill>
                  <a:srgbClr val="FFFFFF"/>
                </a:solidFill>
                <a:latin typeface="Sanchez"/>
              </a:rPr>
              <a:t>PROBLEM STATEMENT</a:t>
            </a:r>
          </a:p>
          <a:p>
            <a:pPr marL="755651" lvl="1" indent="-377825">
              <a:lnSpc>
                <a:spcPts val="6160"/>
              </a:lnSpc>
              <a:buFont typeface="Arial"/>
              <a:buChar char="•"/>
            </a:pPr>
            <a:r>
              <a:rPr lang="en-US" sz="3200" dirty="0">
                <a:solidFill>
                  <a:srgbClr val="FFFFFF"/>
                </a:solidFill>
                <a:latin typeface="Sanchez"/>
              </a:rPr>
              <a:t>SYSTEM/SOFTWARE</a:t>
            </a:r>
          </a:p>
          <a:p>
            <a:pPr marL="755651" lvl="1" indent="-377825">
              <a:lnSpc>
                <a:spcPts val="6160"/>
              </a:lnSpc>
              <a:buFont typeface="Arial"/>
              <a:buChar char="•"/>
            </a:pPr>
            <a:r>
              <a:rPr lang="en-US" sz="3200" dirty="0">
                <a:solidFill>
                  <a:srgbClr val="FFFFFF"/>
                </a:solidFill>
                <a:latin typeface="Sanchez"/>
              </a:rPr>
              <a:t>METHOD USED</a:t>
            </a:r>
          </a:p>
          <a:p>
            <a:pPr marL="755651" lvl="1" indent="-377825">
              <a:lnSpc>
                <a:spcPts val="6160"/>
              </a:lnSpc>
              <a:buFont typeface="Arial"/>
              <a:buChar char="•"/>
            </a:pPr>
            <a:r>
              <a:rPr lang="en-US" sz="3200" dirty="0">
                <a:solidFill>
                  <a:srgbClr val="FFFFFF"/>
                </a:solidFill>
                <a:latin typeface="Sanchez"/>
              </a:rPr>
              <a:t>MULTIPLE LINEAR REGRESSION</a:t>
            </a:r>
          </a:p>
          <a:p>
            <a:pPr marL="755651" lvl="1" indent="-377825">
              <a:lnSpc>
                <a:spcPts val="6160"/>
              </a:lnSpc>
              <a:buFont typeface="Arial"/>
              <a:buChar char="•"/>
            </a:pPr>
            <a:r>
              <a:rPr lang="en-US" sz="3200" dirty="0">
                <a:solidFill>
                  <a:srgbClr val="FFFFFF"/>
                </a:solidFill>
                <a:latin typeface="Sanchez"/>
              </a:rPr>
              <a:t>DATASET INFO</a:t>
            </a:r>
          </a:p>
          <a:p>
            <a:pPr marL="755651" lvl="1" indent="-377825">
              <a:lnSpc>
                <a:spcPts val="6160"/>
              </a:lnSpc>
              <a:buFont typeface="Arial"/>
              <a:buChar char="•"/>
            </a:pPr>
            <a:r>
              <a:rPr lang="en-US" sz="3200" dirty="0">
                <a:solidFill>
                  <a:srgbClr val="FFFFFF"/>
                </a:solidFill>
                <a:latin typeface="Sanchez"/>
              </a:rPr>
              <a:t>OUTPUT</a:t>
            </a:r>
          </a:p>
          <a:p>
            <a:pPr marL="755651" lvl="1" indent="-377825">
              <a:lnSpc>
                <a:spcPts val="6160"/>
              </a:lnSpc>
              <a:buFont typeface="Arial"/>
              <a:buChar char="•"/>
            </a:pPr>
            <a:r>
              <a:rPr lang="en-US" sz="3200" dirty="0">
                <a:solidFill>
                  <a:srgbClr val="FFFFFF"/>
                </a:solidFill>
                <a:latin typeface="Sanchez"/>
              </a:rPr>
              <a:t>CONCLUSION</a:t>
            </a:r>
          </a:p>
          <a:p>
            <a:pPr marL="755651" lvl="1" indent="-377825">
              <a:lnSpc>
                <a:spcPts val="6160"/>
              </a:lnSpc>
              <a:buFont typeface="Arial"/>
              <a:buChar char="•"/>
            </a:pPr>
            <a:r>
              <a:rPr lang="en-US" sz="3200" dirty="0">
                <a:solidFill>
                  <a:srgbClr val="FFFFFF"/>
                </a:solidFill>
                <a:latin typeface="Sanchez"/>
              </a:rPr>
              <a:t>THANK YOU </a:t>
            </a:r>
          </a:p>
          <a:p>
            <a:pPr>
              <a:lnSpc>
                <a:spcPts val="6160"/>
              </a:lnSpc>
            </a:pPr>
            <a:endParaRPr lang="en-US" sz="3200" dirty="0">
              <a:solidFill>
                <a:srgbClr val="FFFFFF"/>
              </a:solidFill>
              <a:latin typeface="Sanchez"/>
            </a:endParaRP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0" y="-3827718"/>
            <a:ext cx="18288000" cy="7843837"/>
          </a:xfrm>
          <a:custGeom>
            <a:avLst/>
            <a:gdLst/>
            <a:ahLst/>
            <a:cxnLst/>
            <a:rect l="l" t="t" r="r" b="b"/>
            <a:pathLst>
              <a:path w="18288000" h="7843837">
                <a:moveTo>
                  <a:pt x="0" y="0"/>
                </a:moveTo>
                <a:lnTo>
                  <a:pt x="18288000" y="0"/>
                </a:lnTo>
                <a:lnTo>
                  <a:pt x="18288000" y="7843837"/>
                </a:lnTo>
                <a:lnTo>
                  <a:pt x="0" y="7843837"/>
                </a:lnTo>
                <a:lnTo>
                  <a:pt x="0" y="0"/>
                </a:lnTo>
                <a:close/>
              </a:path>
            </a:pathLst>
          </a:custGeom>
          <a:blipFill>
            <a:blip r:embed="rId2"/>
            <a:stretch>
              <a:fillRect l="-4092" r="-2532"/>
            </a:stretch>
          </a:blipFill>
        </p:spPr>
        <p:txBody>
          <a:bodyPr/>
          <a:lstStyle/>
          <a:p>
            <a:endParaRPr lang="en-US"/>
          </a:p>
        </p:txBody>
      </p:sp>
      <p:sp>
        <p:nvSpPr>
          <p:cNvPr id="3" name="TextBox 3"/>
          <p:cNvSpPr txBox="1"/>
          <p:nvPr/>
        </p:nvSpPr>
        <p:spPr>
          <a:xfrm>
            <a:off x="3048694" y="4497577"/>
            <a:ext cx="12190613" cy="657225"/>
          </a:xfrm>
          <a:prstGeom prst="rect">
            <a:avLst/>
          </a:prstGeom>
        </p:spPr>
        <p:txBody>
          <a:bodyPr lIns="0" tIns="0" rIns="0" bIns="0" rtlCol="0" anchor="t">
            <a:spAutoFit/>
          </a:bodyPr>
          <a:lstStyle/>
          <a:p>
            <a:pPr marL="0" lvl="0" indent="0" algn="ctr">
              <a:lnSpc>
                <a:spcPts val="5247"/>
              </a:lnSpc>
              <a:spcBef>
                <a:spcPct val="0"/>
              </a:spcBef>
            </a:pPr>
            <a:r>
              <a:rPr lang="en-US" sz="4373">
                <a:solidFill>
                  <a:srgbClr val="D9D9D9"/>
                </a:solidFill>
                <a:latin typeface="Now Bold"/>
              </a:rPr>
              <a:t>INTRODUCTION</a:t>
            </a:r>
          </a:p>
        </p:txBody>
      </p:sp>
      <p:sp>
        <p:nvSpPr>
          <p:cNvPr id="4" name="TextBox 4"/>
          <p:cNvSpPr txBox="1"/>
          <p:nvPr/>
        </p:nvSpPr>
        <p:spPr>
          <a:xfrm>
            <a:off x="609600" y="5636260"/>
            <a:ext cx="8122274" cy="5429500"/>
          </a:xfrm>
          <a:prstGeom prst="rect">
            <a:avLst/>
          </a:prstGeom>
        </p:spPr>
        <p:txBody>
          <a:bodyPr lIns="0" tIns="0" rIns="0" bIns="0" rtlCol="0" anchor="t">
            <a:spAutoFit/>
          </a:bodyPr>
          <a:lstStyle/>
          <a:p>
            <a:pPr algn="just">
              <a:lnSpc>
                <a:spcPts val="3874"/>
              </a:lnSpc>
            </a:pPr>
            <a:r>
              <a:rPr lang="en-US" sz="1700" b="1" spc="-48" dirty="0">
                <a:solidFill>
                  <a:srgbClr val="FFFFFF"/>
                </a:solidFill>
                <a:latin typeface="Canva Sans"/>
              </a:rPr>
              <a:t>Take a closer look at our dataset, where we explore the ingredients for student success. Traditional methods might miss out on the important details.</a:t>
            </a:r>
          </a:p>
          <a:p>
            <a:pPr algn="just">
              <a:lnSpc>
                <a:spcPts val="3874"/>
              </a:lnSpc>
            </a:pPr>
            <a:r>
              <a:rPr lang="en-US" sz="1700" b="1" spc="-48" dirty="0">
                <a:solidFill>
                  <a:srgbClr val="FFFFFF"/>
                </a:solidFill>
                <a:latin typeface="Canva Sans"/>
              </a:rPr>
              <a:t>Our dataset examines different parts of student life, like study habits and activities, to provide a complete picture. We aim to go beyond grades, using data to understand patterns and predict success, leading to more personalized learning.</a:t>
            </a:r>
          </a:p>
          <a:p>
            <a:pPr algn="just">
              <a:lnSpc>
                <a:spcPts val="3874"/>
              </a:lnSpc>
            </a:pPr>
            <a:r>
              <a:rPr lang="en-US" sz="1700" b="1" spc="-48" dirty="0">
                <a:solidFill>
                  <a:srgbClr val="FFFFFF"/>
                </a:solidFill>
                <a:latin typeface="Canva Sans"/>
              </a:rPr>
              <a:t>Come along as we uncover valuable insights, supporting educators and schools to better understand and assist students with a more personalized and informed approach.</a:t>
            </a:r>
          </a:p>
          <a:p>
            <a:pPr algn="just">
              <a:lnSpc>
                <a:spcPts val="3874"/>
              </a:lnSpc>
            </a:pPr>
            <a:endParaRPr lang="en-US" sz="1600" b="1" spc="-48" dirty="0">
              <a:solidFill>
                <a:srgbClr val="FFFFFF"/>
              </a:solidFill>
              <a:latin typeface="Canva Sans"/>
            </a:endParaRPr>
          </a:p>
          <a:p>
            <a:pPr algn="just">
              <a:lnSpc>
                <a:spcPts val="3874"/>
              </a:lnSpc>
            </a:pPr>
            <a:endParaRPr lang="en-US" sz="1600" b="1" spc="-48" dirty="0">
              <a:solidFill>
                <a:srgbClr val="FFFFFF"/>
              </a:solidFill>
              <a:latin typeface="Canva Sans"/>
            </a:endParaRPr>
          </a:p>
          <a:p>
            <a:pPr algn="just">
              <a:lnSpc>
                <a:spcPts val="3874"/>
              </a:lnSpc>
            </a:pPr>
            <a:endParaRPr lang="en-US" sz="1600" b="1" spc="-48" dirty="0">
              <a:solidFill>
                <a:srgbClr val="FFFFFF"/>
              </a:solidFill>
              <a:latin typeface="Canva Sans"/>
            </a:endParaRPr>
          </a:p>
        </p:txBody>
      </p:sp>
      <p:sp>
        <p:nvSpPr>
          <p:cNvPr id="6" name="AutoShape 6"/>
          <p:cNvSpPr/>
          <p:nvPr/>
        </p:nvSpPr>
        <p:spPr>
          <a:xfrm>
            <a:off x="9163050" y="5732493"/>
            <a:ext cx="0" cy="3525807"/>
          </a:xfrm>
          <a:prstGeom prst="line">
            <a:avLst/>
          </a:prstGeom>
          <a:ln w="38100" cap="flat">
            <a:solidFill>
              <a:srgbClr val="FFFFFF"/>
            </a:solidFill>
            <a:prstDash val="solid"/>
            <a:headEnd type="none" w="sm" len="sm"/>
            <a:tailEnd type="none" w="sm" len="sm"/>
          </a:ln>
        </p:spPr>
        <p:txBody>
          <a:bodyPr/>
          <a:lstStyle/>
          <a:p>
            <a:endParaRPr lang="en-US"/>
          </a:p>
        </p:txBody>
      </p:sp>
      <p:sp>
        <p:nvSpPr>
          <p:cNvPr id="7" name="AutoShape 7"/>
          <p:cNvSpPr/>
          <p:nvPr/>
        </p:nvSpPr>
        <p:spPr>
          <a:xfrm flipH="1">
            <a:off x="904665" y="9773388"/>
            <a:ext cx="16668374" cy="0"/>
          </a:xfrm>
          <a:prstGeom prst="line">
            <a:avLst/>
          </a:prstGeom>
          <a:ln w="38100" cap="flat">
            <a:solidFill>
              <a:srgbClr val="FFFFFF"/>
            </a:solidFill>
            <a:prstDash val="solid"/>
            <a:headEnd type="none" w="sm" len="sm"/>
            <a:tailEnd type="none" w="sm" len="sm"/>
          </a:ln>
        </p:spPr>
        <p:txBody>
          <a:bodyPr/>
          <a:lstStyle/>
          <a:p>
            <a:endParaRPr lang="en-US"/>
          </a:p>
        </p:txBody>
      </p:sp>
      <p:pic>
        <p:nvPicPr>
          <p:cNvPr id="9" name="Picture 8" descr="A screenshot of a computer">
            <a:extLst>
              <a:ext uri="{FF2B5EF4-FFF2-40B4-BE49-F238E27FC236}">
                <a16:creationId xmlns:a16="http://schemas.microsoft.com/office/drawing/2014/main" id="{741CFCC9-0AFB-DDFC-3A99-B2471AA8A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4227" y="5625374"/>
            <a:ext cx="8236569" cy="3938417"/>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331" t="-15932" b="-15932"/>
            </a:stretch>
          </a:blipFill>
        </p:spPr>
        <p:txBody>
          <a:bodyPr/>
          <a:lstStyle/>
          <a:p>
            <a:endParaRPr lang="en-US"/>
          </a:p>
        </p:txBody>
      </p:sp>
      <p:grpSp>
        <p:nvGrpSpPr>
          <p:cNvPr id="3" name="Group 3"/>
          <p:cNvGrpSpPr/>
          <p:nvPr/>
        </p:nvGrpSpPr>
        <p:grpSpPr>
          <a:xfrm rot="-10800000">
            <a:off x="2501252" y="1142912"/>
            <a:ext cx="13285496" cy="8115388"/>
            <a:chOff x="0" y="0"/>
            <a:chExt cx="3499061" cy="2137386"/>
          </a:xfrm>
        </p:grpSpPr>
        <p:sp>
          <p:nvSpPr>
            <p:cNvPr id="4" name="Freeform 4"/>
            <p:cNvSpPr/>
            <p:nvPr/>
          </p:nvSpPr>
          <p:spPr>
            <a:xfrm>
              <a:off x="0" y="0"/>
              <a:ext cx="3499061" cy="2137386"/>
            </a:xfrm>
            <a:custGeom>
              <a:avLst/>
              <a:gdLst/>
              <a:ahLst/>
              <a:cxnLst/>
              <a:rect l="l" t="t" r="r" b="b"/>
              <a:pathLst>
                <a:path w="3499061" h="2137386">
                  <a:moveTo>
                    <a:pt x="0" y="0"/>
                  </a:moveTo>
                  <a:lnTo>
                    <a:pt x="3499061" y="0"/>
                  </a:lnTo>
                  <a:lnTo>
                    <a:pt x="3499061" y="2137386"/>
                  </a:lnTo>
                  <a:lnTo>
                    <a:pt x="0" y="2137386"/>
                  </a:lnTo>
                  <a:close/>
                </a:path>
              </a:pathLst>
            </a:custGeom>
            <a:gradFill rotWithShape="1">
              <a:gsLst>
                <a:gs pos="0">
                  <a:srgbClr val="2C3240">
                    <a:alpha val="100000"/>
                  </a:srgbClr>
                </a:gs>
                <a:gs pos="50000">
                  <a:srgbClr val="2C3240">
                    <a:alpha val="85500"/>
                  </a:srgbClr>
                </a:gs>
                <a:gs pos="100000">
                  <a:srgbClr val="2C3240">
                    <a:alpha val="77000"/>
                  </a:srgbClr>
                </a:gs>
              </a:gsLst>
              <a:lin ang="5400000"/>
            </a:gradFill>
          </p:spPr>
          <p:txBody>
            <a:bodyPr/>
            <a:lstStyle/>
            <a:p>
              <a:endParaRPr lang="en-US"/>
            </a:p>
          </p:txBody>
        </p:sp>
        <p:sp>
          <p:nvSpPr>
            <p:cNvPr id="5" name="TextBox 5"/>
            <p:cNvSpPr txBox="1"/>
            <p:nvPr/>
          </p:nvSpPr>
          <p:spPr>
            <a:xfrm>
              <a:off x="0" y="-76200"/>
              <a:ext cx="3499061" cy="2213586"/>
            </a:xfrm>
            <a:prstGeom prst="rect">
              <a:avLst/>
            </a:prstGeom>
          </p:spPr>
          <p:txBody>
            <a:bodyPr lIns="50800" tIns="50800" rIns="50800" bIns="50800" rtlCol="0" anchor="ctr"/>
            <a:lstStyle/>
            <a:p>
              <a:pPr algn="ctr">
                <a:lnSpc>
                  <a:spcPts val="3749"/>
                </a:lnSpc>
              </a:pPr>
              <a:endParaRPr/>
            </a:p>
          </p:txBody>
        </p:sp>
      </p:grpSp>
      <p:sp>
        <p:nvSpPr>
          <p:cNvPr id="6" name="AutoShape 6"/>
          <p:cNvSpPr/>
          <p:nvPr/>
        </p:nvSpPr>
        <p:spPr>
          <a:xfrm>
            <a:off x="9163050" y="3346409"/>
            <a:ext cx="0" cy="5228357"/>
          </a:xfrm>
          <a:prstGeom prst="line">
            <a:avLst/>
          </a:prstGeom>
          <a:ln w="38100" cap="flat">
            <a:solidFill>
              <a:srgbClr val="FFFFFF"/>
            </a:solidFill>
            <a:prstDash val="solid"/>
            <a:headEnd type="none" w="sm" len="sm"/>
            <a:tailEnd type="none" w="sm" len="sm"/>
          </a:ln>
        </p:spPr>
        <p:txBody>
          <a:bodyPr/>
          <a:lstStyle/>
          <a:p>
            <a:endParaRPr lang="en-US"/>
          </a:p>
        </p:txBody>
      </p:sp>
      <p:sp>
        <p:nvSpPr>
          <p:cNvPr id="7" name="Freeform 7"/>
          <p:cNvSpPr/>
          <p:nvPr/>
        </p:nvSpPr>
        <p:spPr>
          <a:xfrm>
            <a:off x="5513897" y="4209849"/>
            <a:ext cx="684523" cy="990757"/>
          </a:xfrm>
          <a:custGeom>
            <a:avLst/>
            <a:gdLst/>
            <a:ahLst/>
            <a:cxnLst/>
            <a:rect l="l" t="t" r="r" b="b"/>
            <a:pathLst>
              <a:path w="684523" h="990757">
                <a:moveTo>
                  <a:pt x="0" y="0"/>
                </a:moveTo>
                <a:lnTo>
                  <a:pt x="684523" y="0"/>
                </a:lnTo>
                <a:lnTo>
                  <a:pt x="684523" y="990757"/>
                </a:lnTo>
                <a:lnTo>
                  <a:pt x="0" y="9907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1883235" y="4052036"/>
            <a:ext cx="1097213" cy="1156067"/>
          </a:xfrm>
          <a:custGeom>
            <a:avLst/>
            <a:gdLst/>
            <a:ahLst/>
            <a:cxnLst/>
            <a:rect l="l" t="t" r="r" b="b"/>
            <a:pathLst>
              <a:path w="1097213" h="1156067">
                <a:moveTo>
                  <a:pt x="0" y="0"/>
                </a:moveTo>
                <a:lnTo>
                  <a:pt x="1097213" y="0"/>
                </a:lnTo>
                <a:lnTo>
                  <a:pt x="1097213" y="1156068"/>
                </a:lnTo>
                <a:lnTo>
                  <a:pt x="0" y="11560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9947142" y="5455092"/>
            <a:ext cx="4969399" cy="434975"/>
          </a:xfrm>
          <a:prstGeom prst="rect">
            <a:avLst/>
          </a:prstGeom>
        </p:spPr>
        <p:txBody>
          <a:bodyPr lIns="0" tIns="0" rIns="0" bIns="0" rtlCol="0" anchor="t">
            <a:spAutoFit/>
          </a:bodyPr>
          <a:lstStyle/>
          <a:p>
            <a:pPr marL="0" lvl="0" indent="0" algn="ctr">
              <a:lnSpc>
                <a:spcPts val="3386"/>
              </a:lnSpc>
              <a:spcBef>
                <a:spcPct val="0"/>
              </a:spcBef>
            </a:pPr>
            <a:r>
              <a:rPr lang="en-US" sz="2822">
                <a:solidFill>
                  <a:srgbClr val="FFFFFF"/>
                </a:solidFill>
                <a:latin typeface="Now Bold"/>
              </a:rPr>
              <a:t>Innovation</a:t>
            </a:r>
          </a:p>
        </p:txBody>
      </p:sp>
      <p:sp>
        <p:nvSpPr>
          <p:cNvPr id="10" name="TextBox 10"/>
          <p:cNvSpPr txBox="1"/>
          <p:nvPr/>
        </p:nvSpPr>
        <p:spPr>
          <a:xfrm>
            <a:off x="4321797" y="2191241"/>
            <a:ext cx="9720605" cy="615950"/>
          </a:xfrm>
          <a:prstGeom prst="rect">
            <a:avLst/>
          </a:prstGeom>
        </p:spPr>
        <p:txBody>
          <a:bodyPr lIns="0" tIns="0" rIns="0" bIns="0" rtlCol="0" anchor="t">
            <a:spAutoFit/>
          </a:bodyPr>
          <a:lstStyle/>
          <a:p>
            <a:pPr marL="0" lvl="0" indent="0" algn="ctr">
              <a:lnSpc>
                <a:spcPts val="4850"/>
              </a:lnSpc>
              <a:spcBef>
                <a:spcPct val="0"/>
              </a:spcBef>
            </a:pPr>
            <a:r>
              <a:rPr lang="en-US" sz="4042">
                <a:solidFill>
                  <a:srgbClr val="D9D9D9"/>
                </a:solidFill>
                <a:latin typeface="Now Bold"/>
              </a:rPr>
              <a:t>GOALS AND OBJECTIVES</a:t>
            </a:r>
          </a:p>
        </p:txBody>
      </p:sp>
      <p:sp>
        <p:nvSpPr>
          <p:cNvPr id="11" name="TextBox 11"/>
          <p:cNvSpPr txBox="1"/>
          <p:nvPr/>
        </p:nvSpPr>
        <p:spPr>
          <a:xfrm>
            <a:off x="10149796" y="6080567"/>
            <a:ext cx="4564090" cy="1431866"/>
          </a:xfrm>
          <a:prstGeom prst="rect">
            <a:avLst/>
          </a:prstGeom>
        </p:spPr>
        <p:txBody>
          <a:bodyPr lIns="0" tIns="0" rIns="0" bIns="0" rtlCol="0" anchor="t">
            <a:spAutoFit/>
          </a:bodyPr>
          <a:lstStyle/>
          <a:p>
            <a:pPr algn="just">
              <a:lnSpc>
                <a:spcPts val="2877"/>
              </a:lnSpc>
            </a:pPr>
            <a:r>
              <a:rPr lang="en-US" sz="1918" spc="-47">
                <a:solidFill>
                  <a:srgbClr val="FFFFFF"/>
                </a:solidFill>
                <a:latin typeface="Canva Sans"/>
              </a:rPr>
              <a:t>By getting an idea of what areas students’ are lagging behind they can manage their time by using innovative methods for improving themselves.</a:t>
            </a:r>
          </a:p>
        </p:txBody>
      </p:sp>
      <p:sp>
        <p:nvSpPr>
          <p:cNvPr id="12" name="TextBox 12"/>
          <p:cNvSpPr txBox="1"/>
          <p:nvPr/>
        </p:nvSpPr>
        <p:spPr>
          <a:xfrm>
            <a:off x="3371459" y="5455092"/>
            <a:ext cx="4969399" cy="434975"/>
          </a:xfrm>
          <a:prstGeom prst="rect">
            <a:avLst/>
          </a:prstGeom>
        </p:spPr>
        <p:txBody>
          <a:bodyPr lIns="0" tIns="0" rIns="0" bIns="0" rtlCol="0" anchor="t">
            <a:spAutoFit/>
          </a:bodyPr>
          <a:lstStyle/>
          <a:p>
            <a:pPr marL="0" lvl="0" indent="0" algn="ctr">
              <a:lnSpc>
                <a:spcPts val="3386"/>
              </a:lnSpc>
              <a:spcBef>
                <a:spcPct val="0"/>
              </a:spcBef>
            </a:pPr>
            <a:r>
              <a:rPr lang="en-US" sz="2822">
                <a:solidFill>
                  <a:srgbClr val="FFFFFF"/>
                </a:solidFill>
                <a:latin typeface="Now Bold"/>
              </a:rPr>
              <a:t>Efficiency</a:t>
            </a:r>
          </a:p>
        </p:txBody>
      </p:sp>
      <p:sp>
        <p:nvSpPr>
          <p:cNvPr id="13" name="TextBox 13"/>
          <p:cNvSpPr txBox="1"/>
          <p:nvPr/>
        </p:nvSpPr>
        <p:spPr>
          <a:xfrm>
            <a:off x="3574113" y="6090092"/>
            <a:ext cx="4564090" cy="2155766"/>
          </a:xfrm>
          <a:prstGeom prst="rect">
            <a:avLst/>
          </a:prstGeom>
        </p:spPr>
        <p:txBody>
          <a:bodyPr lIns="0" tIns="0" rIns="0" bIns="0" rtlCol="0" anchor="t">
            <a:spAutoFit/>
          </a:bodyPr>
          <a:lstStyle/>
          <a:p>
            <a:pPr algn="just">
              <a:lnSpc>
                <a:spcPts val="2877"/>
              </a:lnSpc>
            </a:pPr>
            <a:r>
              <a:rPr lang="en-US" sz="1918" spc="-47" dirty="0">
                <a:solidFill>
                  <a:srgbClr val="FFFFFF"/>
                </a:solidFill>
                <a:latin typeface="Canva Sans"/>
              </a:rPr>
              <a:t>Using this model we will get to know the  KPI’s which affect the students’ performance and hence faculty can suggest improvements to students which can drastically improve their performance .</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1058240" y="0"/>
            <a:ext cx="7536466" cy="8872136"/>
          </a:xfrm>
          <a:custGeom>
            <a:avLst/>
            <a:gdLst/>
            <a:ahLst/>
            <a:cxnLst/>
            <a:rect l="l" t="t" r="r" b="b"/>
            <a:pathLst>
              <a:path w="7536466" h="8872136">
                <a:moveTo>
                  <a:pt x="0" y="0"/>
                </a:moveTo>
                <a:lnTo>
                  <a:pt x="7536466" y="0"/>
                </a:lnTo>
                <a:lnTo>
                  <a:pt x="7536466" y="8872136"/>
                </a:lnTo>
                <a:lnTo>
                  <a:pt x="0" y="8872136"/>
                </a:lnTo>
                <a:lnTo>
                  <a:pt x="0" y="0"/>
                </a:lnTo>
                <a:close/>
              </a:path>
            </a:pathLst>
          </a:custGeom>
          <a:blipFill>
            <a:blip r:embed="rId2">
              <a:alphaModFix amt="70000"/>
            </a:blip>
            <a:stretch>
              <a:fillRect l="-45295" r="-31288"/>
            </a:stretch>
          </a:blipFill>
          <a:ln cap="sq">
            <a:noFill/>
            <a:prstDash val="solid"/>
            <a:miter/>
          </a:ln>
        </p:spPr>
        <p:txBody>
          <a:bodyPr/>
          <a:lstStyle/>
          <a:p>
            <a:endParaRPr lang="en-US"/>
          </a:p>
        </p:txBody>
      </p:sp>
      <p:sp>
        <p:nvSpPr>
          <p:cNvPr id="3" name="TextBox 3"/>
          <p:cNvSpPr txBox="1"/>
          <p:nvPr/>
        </p:nvSpPr>
        <p:spPr>
          <a:xfrm>
            <a:off x="1066800" y="1028700"/>
            <a:ext cx="7861499" cy="863600"/>
          </a:xfrm>
          <a:prstGeom prst="rect">
            <a:avLst/>
          </a:prstGeom>
        </p:spPr>
        <p:txBody>
          <a:bodyPr lIns="0" tIns="0" rIns="0" bIns="0" rtlCol="0" anchor="t">
            <a:spAutoFit/>
          </a:bodyPr>
          <a:lstStyle/>
          <a:p>
            <a:pPr algn="ctr">
              <a:lnSpc>
                <a:spcPts val="6720"/>
              </a:lnSpc>
              <a:spcBef>
                <a:spcPct val="0"/>
              </a:spcBef>
            </a:pPr>
            <a:r>
              <a:rPr lang="en-US" sz="5600" dirty="0">
                <a:solidFill>
                  <a:srgbClr val="D9D9D9"/>
                </a:solidFill>
                <a:latin typeface="Now Bold"/>
              </a:rPr>
              <a:t>PROBLEM STATEMENT</a:t>
            </a:r>
          </a:p>
        </p:txBody>
      </p:sp>
      <p:sp>
        <p:nvSpPr>
          <p:cNvPr id="4" name="TextBox 4"/>
          <p:cNvSpPr txBox="1"/>
          <p:nvPr/>
        </p:nvSpPr>
        <p:spPr>
          <a:xfrm>
            <a:off x="304800" y="2700337"/>
            <a:ext cx="10253597" cy="5117235"/>
          </a:xfrm>
          <a:prstGeom prst="rect">
            <a:avLst/>
          </a:prstGeom>
        </p:spPr>
        <p:txBody>
          <a:bodyPr lIns="0" tIns="0" rIns="0" bIns="0" rtlCol="0" anchor="t">
            <a:spAutoFit/>
          </a:bodyPr>
          <a:lstStyle/>
          <a:p>
            <a:pPr algn="just">
              <a:lnSpc>
                <a:spcPts val="2457"/>
              </a:lnSpc>
              <a:spcBef>
                <a:spcPct val="0"/>
              </a:spcBef>
            </a:pPr>
            <a:r>
              <a:rPr lang="en-US" sz="2048" dirty="0">
                <a:solidFill>
                  <a:srgbClr val="FFFFFF"/>
                </a:solidFill>
                <a:latin typeface="Canva Sans"/>
              </a:rPr>
              <a:t>We will be doing a project using a comprehensive regression analysis centered around the "Student Performance" dataset. We will be using this dataset and conducting a regression analysis on a dataset that aims to explore the factors influencing academic performance in a group of students.</a:t>
            </a:r>
          </a:p>
          <a:p>
            <a:pPr algn="just">
              <a:lnSpc>
                <a:spcPts val="2457"/>
              </a:lnSpc>
              <a:spcBef>
                <a:spcPct val="0"/>
              </a:spcBef>
            </a:pPr>
            <a:endParaRPr lang="en-US" sz="2048" dirty="0">
              <a:solidFill>
                <a:srgbClr val="FFFFFF"/>
              </a:solidFill>
              <a:latin typeface="Canva Sans"/>
            </a:endParaRPr>
          </a:p>
          <a:p>
            <a:pPr algn="just">
              <a:lnSpc>
                <a:spcPts val="2457"/>
              </a:lnSpc>
              <a:spcBef>
                <a:spcPct val="0"/>
              </a:spcBef>
            </a:pPr>
            <a:r>
              <a:rPr lang="en-US" sz="2048" dirty="0">
                <a:solidFill>
                  <a:srgbClr val="FFFFFF"/>
                </a:solidFill>
                <a:latin typeface="Canva Sans"/>
              </a:rPr>
              <a:t>With a collective aim to unravel the factors influencing academic achievement, our investigation explores variables encompassing study habits, academic scores, extracurricular engagements, sleep patterns, and the Performance Index as the benchmark for overall student performance. </a:t>
            </a:r>
          </a:p>
          <a:p>
            <a:pPr algn="just">
              <a:lnSpc>
                <a:spcPts val="2457"/>
              </a:lnSpc>
              <a:spcBef>
                <a:spcPct val="0"/>
              </a:spcBef>
            </a:pPr>
            <a:endParaRPr lang="en-US" sz="2048" dirty="0">
              <a:solidFill>
                <a:srgbClr val="FFFFFF"/>
              </a:solidFill>
              <a:latin typeface="Canva Sans"/>
            </a:endParaRPr>
          </a:p>
          <a:p>
            <a:pPr algn="just">
              <a:lnSpc>
                <a:spcPts val="2457"/>
              </a:lnSpc>
              <a:spcBef>
                <a:spcPct val="0"/>
              </a:spcBef>
            </a:pPr>
            <a:r>
              <a:rPr lang="en-US" sz="2048" dirty="0">
                <a:solidFill>
                  <a:srgbClr val="FFFFFF"/>
                </a:solidFill>
                <a:latin typeface="Canva Sans"/>
              </a:rPr>
              <a:t>We meticulously analyze the descriptive statistics of key variables, providing insights into the study habits, previous scores, sleep patterns, practice engagement, and participation in extracurricular activities among students. These variables, ranging from hours studied to extracurricular activities, form the bedrock of our regression analysis, offering a nuanced understanding of their impact on academic performance.</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3" name="Freeform 3"/>
          <p:cNvSpPr/>
          <p:nvPr/>
        </p:nvSpPr>
        <p:spPr>
          <a:xfrm>
            <a:off x="178381" y="2833318"/>
            <a:ext cx="5330344" cy="3553563"/>
          </a:xfrm>
          <a:custGeom>
            <a:avLst/>
            <a:gdLst/>
            <a:ahLst/>
            <a:cxnLst/>
            <a:rect l="l" t="t" r="r" b="b"/>
            <a:pathLst>
              <a:path w="5330344" h="3553563">
                <a:moveTo>
                  <a:pt x="0" y="0"/>
                </a:moveTo>
                <a:lnTo>
                  <a:pt x="5330345" y="0"/>
                </a:lnTo>
                <a:lnTo>
                  <a:pt x="5330345" y="3553563"/>
                </a:lnTo>
                <a:lnTo>
                  <a:pt x="0" y="3553563"/>
                </a:lnTo>
                <a:lnTo>
                  <a:pt x="0" y="0"/>
                </a:lnTo>
                <a:close/>
              </a:path>
            </a:pathLst>
          </a:custGeom>
          <a:blipFill>
            <a:blip r:embed="rId2"/>
            <a:stretch>
              <a:fillRect/>
            </a:stretch>
          </a:blipFill>
        </p:spPr>
        <p:txBody>
          <a:bodyPr/>
          <a:lstStyle/>
          <a:p>
            <a:endParaRPr lang="en-US" dirty="0"/>
          </a:p>
        </p:txBody>
      </p:sp>
      <p:sp>
        <p:nvSpPr>
          <p:cNvPr id="4" name="Freeform 4"/>
          <p:cNvSpPr/>
          <p:nvPr/>
        </p:nvSpPr>
        <p:spPr>
          <a:xfrm>
            <a:off x="7086600" y="3196528"/>
            <a:ext cx="2962062" cy="3200400"/>
          </a:xfrm>
          <a:custGeom>
            <a:avLst/>
            <a:gdLst/>
            <a:ahLst/>
            <a:cxnLst/>
            <a:rect l="l" t="t" r="r" b="b"/>
            <a:pathLst>
              <a:path w="3493040" h="3553563">
                <a:moveTo>
                  <a:pt x="0" y="0"/>
                </a:moveTo>
                <a:lnTo>
                  <a:pt x="3493040" y="0"/>
                </a:lnTo>
                <a:lnTo>
                  <a:pt x="3493040" y="3553563"/>
                </a:lnTo>
                <a:lnTo>
                  <a:pt x="0" y="3553563"/>
                </a:lnTo>
                <a:lnTo>
                  <a:pt x="0" y="0"/>
                </a:lnTo>
                <a:close/>
              </a:path>
            </a:pathLst>
          </a:custGeom>
          <a:blipFill>
            <a:blip r:embed="rId3"/>
            <a:stretch>
              <a:fillRect/>
            </a:stretch>
          </a:blipFill>
        </p:spPr>
        <p:txBody>
          <a:bodyPr/>
          <a:lstStyle/>
          <a:p>
            <a:endParaRPr lang="en-US" dirty="0"/>
          </a:p>
        </p:txBody>
      </p:sp>
      <p:sp>
        <p:nvSpPr>
          <p:cNvPr id="5" name="TextBox 5"/>
          <p:cNvSpPr txBox="1"/>
          <p:nvPr/>
        </p:nvSpPr>
        <p:spPr>
          <a:xfrm>
            <a:off x="5539204" y="1019175"/>
            <a:ext cx="7209592" cy="864870"/>
          </a:xfrm>
          <a:prstGeom prst="rect">
            <a:avLst/>
          </a:prstGeom>
        </p:spPr>
        <p:txBody>
          <a:bodyPr lIns="0" tIns="0" rIns="0" bIns="0" rtlCol="0" anchor="t">
            <a:spAutoFit/>
          </a:bodyPr>
          <a:lstStyle/>
          <a:p>
            <a:pPr algn="ctr">
              <a:lnSpc>
                <a:spcPts val="6720"/>
              </a:lnSpc>
              <a:spcBef>
                <a:spcPct val="0"/>
              </a:spcBef>
            </a:pPr>
            <a:r>
              <a:rPr lang="en-US" sz="5600">
                <a:solidFill>
                  <a:srgbClr val="D9D9D9"/>
                </a:solidFill>
                <a:latin typeface="Now Bold"/>
              </a:rPr>
              <a:t>SYSTEM/SOFTWARE</a:t>
            </a:r>
          </a:p>
        </p:txBody>
      </p:sp>
      <p:sp>
        <p:nvSpPr>
          <p:cNvPr id="7" name="TextBox 7"/>
          <p:cNvSpPr txBox="1"/>
          <p:nvPr/>
        </p:nvSpPr>
        <p:spPr>
          <a:xfrm>
            <a:off x="1128014" y="7090472"/>
            <a:ext cx="4434636" cy="863600"/>
          </a:xfrm>
          <a:prstGeom prst="rect">
            <a:avLst/>
          </a:prstGeom>
        </p:spPr>
        <p:txBody>
          <a:bodyPr lIns="0" tIns="0" rIns="0" bIns="0" rtlCol="0" anchor="t">
            <a:spAutoFit/>
          </a:bodyPr>
          <a:lstStyle/>
          <a:p>
            <a:pPr algn="ctr">
              <a:lnSpc>
                <a:spcPts val="6720"/>
              </a:lnSpc>
              <a:spcBef>
                <a:spcPct val="0"/>
              </a:spcBef>
            </a:pPr>
            <a:r>
              <a:rPr lang="en-US" sz="5600" dirty="0">
                <a:solidFill>
                  <a:srgbClr val="FFFFFF"/>
                </a:solidFill>
                <a:latin typeface="Now Bold"/>
              </a:rPr>
              <a:t>MS EXCEL</a:t>
            </a:r>
          </a:p>
        </p:txBody>
      </p:sp>
      <p:sp>
        <p:nvSpPr>
          <p:cNvPr id="8" name="TextBox 8"/>
          <p:cNvSpPr txBox="1"/>
          <p:nvPr/>
        </p:nvSpPr>
        <p:spPr>
          <a:xfrm>
            <a:off x="6477000" y="7090472"/>
            <a:ext cx="4434636" cy="863600"/>
          </a:xfrm>
          <a:prstGeom prst="rect">
            <a:avLst/>
          </a:prstGeom>
        </p:spPr>
        <p:txBody>
          <a:bodyPr lIns="0" tIns="0" rIns="0" bIns="0" rtlCol="0" anchor="t">
            <a:spAutoFit/>
          </a:bodyPr>
          <a:lstStyle/>
          <a:p>
            <a:pPr algn="ctr">
              <a:lnSpc>
                <a:spcPts val="6720"/>
              </a:lnSpc>
              <a:spcBef>
                <a:spcPct val="0"/>
              </a:spcBef>
            </a:pPr>
            <a:r>
              <a:rPr lang="en-US" sz="5600" dirty="0">
                <a:solidFill>
                  <a:srgbClr val="FFFFFF"/>
                </a:solidFill>
                <a:latin typeface="Now Bold"/>
              </a:rPr>
              <a:t>IBM SPSS</a:t>
            </a:r>
          </a:p>
        </p:txBody>
      </p:sp>
      <p:pic>
        <p:nvPicPr>
          <p:cNvPr id="10" name="Picture 9">
            <a:extLst>
              <a:ext uri="{FF2B5EF4-FFF2-40B4-BE49-F238E27FC236}">
                <a16:creationId xmlns:a16="http://schemas.microsoft.com/office/drawing/2014/main" id="{CC2D09EC-0AC8-56E0-22BB-0D07F4F7CDFA}"/>
              </a:ext>
            </a:extLst>
          </p:cNvPr>
          <p:cNvPicPr>
            <a:picLocks noChangeAspect="1"/>
          </p:cNvPicPr>
          <p:nvPr/>
        </p:nvPicPr>
        <p:blipFill>
          <a:blip r:embed="rId4"/>
          <a:stretch>
            <a:fillRect/>
          </a:stretch>
        </p:blipFill>
        <p:spPr>
          <a:xfrm>
            <a:off x="13115730" y="3186481"/>
            <a:ext cx="3981728" cy="3100019"/>
          </a:xfrm>
          <a:prstGeom prst="rect">
            <a:avLst/>
          </a:prstGeom>
        </p:spPr>
      </p:pic>
      <p:sp>
        <p:nvSpPr>
          <p:cNvPr id="11" name="TextBox 10">
            <a:extLst>
              <a:ext uri="{FF2B5EF4-FFF2-40B4-BE49-F238E27FC236}">
                <a16:creationId xmlns:a16="http://schemas.microsoft.com/office/drawing/2014/main" id="{C0BA2758-E8DF-7CD0-DDF5-79FC08BB9EDC}"/>
              </a:ext>
            </a:extLst>
          </p:cNvPr>
          <p:cNvSpPr txBox="1"/>
          <p:nvPr/>
        </p:nvSpPr>
        <p:spPr>
          <a:xfrm>
            <a:off x="13098145" y="6999965"/>
            <a:ext cx="3981728" cy="954107"/>
          </a:xfrm>
          <a:prstGeom prst="rect">
            <a:avLst/>
          </a:prstGeom>
          <a:noFill/>
        </p:spPr>
        <p:txBody>
          <a:bodyPr wrap="square" rtlCol="0">
            <a:spAutoFit/>
          </a:bodyPr>
          <a:lstStyle/>
          <a:p>
            <a:r>
              <a:rPr lang="en-US" sz="5600" dirty="0">
                <a:solidFill>
                  <a:schemeClr val="bg1"/>
                </a:solidFill>
                <a:latin typeface="Now Bold" panose="020B0604020202020204" charset="0"/>
              </a:rPr>
              <a:t>POWER BI</a:t>
            </a:r>
            <a:endParaRPr lang="en-IN" sz="5600" dirty="0">
              <a:solidFill>
                <a:schemeClr val="bg1"/>
              </a:solidFill>
              <a:latin typeface="Now Bold" panose="020B0604020202020204" charset="0"/>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6384191" y="592137"/>
            <a:ext cx="5519618" cy="864870"/>
          </a:xfrm>
          <a:prstGeom prst="rect">
            <a:avLst/>
          </a:prstGeom>
        </p:spPr>
        <p:txBody>
          <a:bodyPr lIns="0" tIns="0" rIns="0" bIns="0" rtlCol="0" anchor="t">
            <a:spAutoFit/>
          </a:bodyPr>
          <a:lstStyle/>
          <a:p>
            <a:pPr algn="ctr">
              <a:lnSpc>
                <a:spcPts val="6720"/>
              </a:lnSpc>
              <a:spcBef>
                <a:spcPct val="0"/>
              </a:spcBef>
            </a:pPr>
            <a:r>
              <a:rPr lang="en-US" sz="5600">
                <a:solidFill>
                  <a:srgbClr val="D9D9D9"/>
                </a:solidFill>
                <a:latin typeface="Now Bold"/>
              </a:rPr>
              <a:t>METHOD USED </a:t>
            </a:r>
          </a:p>
        </p:txBody>
      </p:sp>
      <p:sp>
        <p:nvSpPr>
          <p:cNvPr id="3" name="TextBox 3"/>
          <p:cNvSpPr txBox="1"/>
          <p:nvPr/>
        </p:nvSpPr>
        <p:spPr>
          <a:xfrm>
            <a:off x="500889" y="2247900"/>
            <a:ext cx="17298414" cy="870688"/>
          </a:xfrm>
          <a:prstGeom prst="rect">
            <a:avLst/>
          </a:prstGeom>
        </p:spPr>
        <p:txBody>
          <a:bodyPr lIns="0" tIns="0" rIns="0" bIns="0" rtlCol="0" anchor="t">
            <a:spAutoFit/>
          </a:bodyPr>
          <a:lstStyle/>
          <a:p>
            <a:pPr algn="just">
              <a:lnSpc>
                <a:spcPts val="3359"/>
              </a:lnSpc>
              <a:spcBef>
                <a:spcPct val="0"/>
              </a:spcBef>
            </a:pPr>
            <a:r>
              <a:rPr lang="en-US" sz="2799" dirty="0">
                <a:solidFill>
                  <a:srgbClr val="FFFBFB"/>
                </a:solidFill>
                <a:latin typeface="Now Bold"/>
              </a:rPr>
              <a:t>Regression analysis is a statistical method that estimates the relationship between a dependent variable and one or more independent variables.</a:t>
            </a:r>
          </a:p>
        </p:txBody>
      </p:sp>
      <p:sp>
        <p:nvSpPr>
          <p:cNvPr id="4" name="TextBox 4"/>
          <p:cNvSpPr txBox="1"/>
          <p:nvPr/>
        </p:nvSpPr>
        <p:spPr>
          <a:xfrm>
            <a:off x="494793" y="3082116"/>
            <a:ext cx="10533698" cy="3875118"/>
          </a:xfrm>
          <a:prstGeom prst="rect">
            <a:avLst/>
          </a:prstGeom>
        </p:spPr>
        <p:txBody>
          <a:bodyPr lIns="0" tIns="0" rIns="0" bIns="0" rtlCol="0" anchor="t">
            <a:spAutoFit/>
          </a:bodyPr>
          <a:lstStyle/>
          <a:p>
            <a:pPr algn="just">
              <a:lnSpc>
                <a:spcPts val="6218"/>
              </a:lnSpc>
            </a:pPr>
            <a:r>
              <a:rPr lang="en-US" sz="3109" dirty="0">
                <a:solidFill>
                  <a:srgbClr val="FFFFFF"/>
                </a:solidFill>
                <a:latin typeface="Now Bold"/>
              </a:rPr>
              <a:t> Regression analysis answers the Questions:</a:t>
            </a:r>
          </a:p>
          <a:p>
            <a:pPr marL="671249" lvl="1" indent="-335624">
              <a:lnSpc>
                <a:spcPts val="6218"/>
              </a:lnSpc>
              <a:buFont typeface="Arial"/>
              <a:buChar char="•"/>
            </a:pPr>
            <a:r>
              <a:rPr lang="en-US" sz="3109" dirty="0">
                <a:solidFill>
                  <a:srgbClr val="FFFFFF"/>
                </a:solidFill>
                <a:latin typeface="Now Bold"/>
              </a:rPr>
              <a:t>Which factors matter most? </a:t>
            </a:r>
          </a:p>
          <a:p>
            <a:pPr marL="671249" lvl="1" indent="-335624" algn="just">
              <a:lnSpc>
                <a:spcPts val="6218"/>
              </a:lnSpc>
              <a:buFont typeface="Arial"/>
              <a:buChar char="•"/>
            </a:pPr>
            <a:r>
              <a:rPr lang="en-US" sz="3109" dirty="0">
                <a:solidFill>
                  <a:srgbClr val="FFFFFF"/>
                </a:solidFill>
                <a:latin typeface="Now Bold"/>
              </a:rPr>
              <a:t>Which can we ignore?</a:t>
            </a:r>
          </a:p>
          <a:p>
            <a:pPr marL="671249" lvl="1" indent="-335624" algn="just">
              <a:lnSpc>
                <a:spcPts val="6218"/>
              </a:lnSpc>
              <a:buFont typeface="Arial"/>
              <a:buChar char="•"/>
            </a:pPr>
            <a:r>
              <a:rPr lang="en-US" sz="3109" dirty="0">
                <a:solidFill>
                  <a:srgbClr val="FFFFFF"/>
                </a:solidFill>
                <a:latin typeface="Now Bold"/>
              </a:rPr>
              <a:t>How do those factors interact with one another? </a:t>
            </a:r>
          </a:p>
          <a:p>
            <a:pPr marL="671249" lvl="1" indent="-335624" algn="just">
              <a:lnSpc>
                <a:spcPts val="6218"/>
              </a:lnSpc>
              <a:buFont typeface="Arial"/>
              <a:buChar char="•"/>
            </a:pPr>
            <a:r>
              <a:rPr lang="en-US" sz="3109" dirty="0">
                <a:solidFill>
                  <a:srgbClr val="FFFFFF"/>
                </a:solidFill>
                <a:latin typeface="Now Bold"/>
              </a:rPr>
              <a:t>How certain are we about all these factors?</a:t>
            </a:r>
          </a:p>
        </p:txBody>
      </p:sp>
      <p:sp>
        <p:nvSpPr>
          <p:cNvPr id="5" name="TextBox 5"/>
          <p:cNvSpPr txBox="1"/>
          <p:nvPr/>
        </p:nvSpPr>
        <p:spPr>
          <a:xfrm>
            <a:off x="494793" y="7448550"/>
            <a:ext cx="17298414" cy="1874231"/>
          </a:xfrm>
          <a:prstGeom prst="rect">
            <a:avLst/>
          </a:prstGeom>
        </p:spPr>
        <p:txBody>
          <a:bodyPr lIns="0" tIns="0" rIns="0" bIns="0" rtlCol="0" anchor="t">
            <a:spAutoFit/>
          </a:bodyPr>
          <a:lstStyle/>
          <a:p>
            <a:pPr algn="just">
              <a:lnSpc>
                <a:spcPts val="2879"/>
              </a:lnSpc>
            </a:pPr>
            <a:endParaRPr lang="en-GB" sz="2000" dirty="0">
              <a:latin typeface="Now Bold" panose="020B0604020202020204" charset="0"/>
            </a:endParaRPr>
          </a:p>
          <a:p>
            <a:pPr algn="just">
              <a:lnSpc>
                <a:spcPts val="2879"/>
              </a:lnSpc>
            </a:pPr>
            <a:r>
              <a:rPr lang="en-GB" sz="2800" dirty="0">
                <a:solidFill>
                  <a:srgbClr val="FFFFFF"/>
                </a:solidFill>
                <a:latin typeface="Now Bold" panose="020B0604020202020204" charset="0"/>
              </a:rPr>
              <a:t>Most companies use regression analysis to explain a phenomenon they want to understand (for example, Why did customer service calls drop last month?) predict things about the future (for example, What will sales look like over the next six months?), or to decide what to do (for example, should we go with this promotion or a different one?).</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8778301" y="2077838"/>
            <a:ext cx="8722914" cy="6131323"/>
          </a:xfrm>
          <a:custGeom>
            <a:avLst/>
            <a:gdLst/>
            <a:ahLst/>
            <a:cxnLst/>
            <a:rect l="l" t="t" r="r" b="b"/>
            <a:pathLst>
              <a:path w="8722914" h="6131323">
                <a:moveTo>
                  <a:pt x="0" y="0"/>
                </a:moveTo>
                <a:lnTo>
                  <a:pt x="8722914" y="0"/>
                </a:lnTo>
                <a:lnTo>
                  <a:pt x="8722914" y="6131324"/>
                </a:lnTo>
                <a:lnTo>
                  <a:pt x="0" y="613132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603724" y="592137"/>
            <a:ext cx="11080552" cy="863600"/>
          </a:xfrm>
          <a:prstGeom prst="rect">
            <a:avLst/>
          </a:prstGeom>
        </p:spPr>
        <p:txBody>
          <a:bodyPr lIns="0" tIns="0" rIns="0" bIns="0" rtlCol="0" anchor="t">
            <a:spAutoFit/>
          </a:bodyPr>
          <a:lstStyle/>
          <a:p>
            <a:pPr algn="ctr">
              <a:lnSpc>
                <a:spcPts val="6720"/>
              </a:lnSpc>
              <a:spcBef>
                <a:spcPct val="0"/>
              </a:spcBef>
            </a:pPr>
            <a:r>
              <a:rPr lang="en-US" sz="5600">
                <a:solidFill>
                  <a:srgbClr val="D9D9D9"/>
                </a:solidFill>
                <a:latin typeface="Now Bold"/>
              </a:rPr>
              <a:t>MULTIPLE LINEAR REGRESSION</a:t>
            </a:r>
          </a:p>
        </p:txBody>
      </p:sp>
      <p:sp>
        <p:nvSpPr>
          <p:cNvPr id="4" name="TextBox 4"/>
          <p:cNvSpPr txBox="1"/>
          <p:nvPr/>
        </p:nvSpPr>
        <p:spPr>
          <a:xfrm>
            <a:off x="494793" y="2034289"/>
            <a:ext cx="7639626" cy="6348796"/>
          </a:xfrm>
          <a:prstGeom prst="rect">
            <a:avLst/>
          </a:prstGeom>
        </p:spPr>
        <p:txBody>
          <a:bodyPr lIns="0" tIns="0" rIns="0" bIns="0" rtlCol="0" anchor="t">
            <a:spAutoFit/>
          </a:bodyPr>
          <a:lstStyle/>
          <a:p>
            <a:pPr algn="just">
              <a:lnSpc>
                <a:spcPts val="5043"/>
              </a:lnSpc>
            </a:pPr>
            <a:r>
              <a:rPr lang="en-US" sz="2521" dirty="0">
                <a:solidFill>
                  <a:srgbClr val="FFFBFB"/>
                </a:solidFill>
                <a:latin typeface="Now Bold"/>
              </a:rPr>
              <a:t>Multiple linear regression refers to a statistical technique that is used to predict the outcome of a variable based on the value of two or more variables. It is sometimes known simply as multiple regression, and it is an extension of linear regression. The variable that we want to predict is known as the dependent variable, while the variables we use to predict the value of the dependent variable are known as independent or explanatory variables.</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9981461" y="2128756"/>
            <a:ext cx="7748933" cy="7582458"/>
          </a:xfrm>
          <a:custGeom>
            <a:avLst/>
            <a:gdLst/>
            <a:ahLst/>
            <a:cxnLst/>
            <a:rect l="l" t="t" r="r" b="b"/>
            <a:pathLst>
              <a:path w="7748933" h="7582458">
                <a:moveTo>
                  <a:pt x="0" y="0"/>
                </a:moveTo>
                <a:lnTo>
                  <a:pt x="7748933" y="0"/>
                </a:lnTo>
                <a:lnTo>
                  <a:pt x="7748933" y="7582458"/>
                </a:lnTo>
                <a:lnTo>
                  <a:pt x="0" y="7582458"/>
                </a:lnTo>
                <a:lnTo>
                  <a:pt x="0" y="0"/>
                </a:lnTo>
                <a:close/>
              </a:path>
            </a:pathLst>
          </a:custGeom>
          <a:blipFill>
            <a:blip r:embed="rId2"/>
            <a:stretch>
              <a:fillRect l="-6655" r="-7599"/>
            </a:stretch>
          </a:blipFill>
        </p:spPr>
        <p:txBody>
          <a:bodyPr/>
          <a:lstStyle/>
          <a:p>
            <a:endParaRPr lang="en-US"/>
          </a:p>
        </p:txBody>
      </p:sp>
      <p:sp>
        <p:nvSpPr>
          <p:cNvPr id="3" name="TextBox 3"/>
          <p:cNvSpPr txBox="1"/>
          <p:nvPr/>
        </p:nvSpPr>
        <p:spPr>
          <a:xfrm>
            <a:off x="6567725" y="-280512"/>
            <a:ext cx="5152549" cy="1712595"/>
          </a:xfrm>
          <a:prstGeom prst="rect">
            <a:avLst/>
          </a:prstGeom>
        </p:spPr>
        <p:txBody>
          <a:bodyPr lIns="0" tIns="0" rIns="0" bIns="0" rtlCol="0" anchor="t">
            <a:spAutoFit/>
          </a:bodyPr>
          <a:lstStyle/>
          <a:p>
            <a:pPr algn="ctr">
              <a:lnSpc>
                <a:spcPts val="6720"/>
              </a:lnSpc>
            </a:pPr>
            <a:endParaRPr dirty="0"/>
          </a:p>
          <a:p>
            <a:pPr algn="ctr">
              <a:lnSpc>
                <a:spcPts val="6720"/>
              </a:lnSpc>
              <a:spcBef>
                <a:spcPct val="0"/>
              </a:spcBef>
            </a:pPr>
            <a:r>
              <a:rPr lang="en-US" sz="5600" dirty="0">
                <a:solidFill>
                  <a:srgbClr val="D9D9D9"/>
                </a:solidFill>
                <a:latin typeface="Now Bold"/>
              </a:rPr>
              <a:t>DATASET INFO</a:t>
            </a:r>
          </a:p>
        </p:txBody>
      </p:sp>
      <p:sp>
        <p:nvSpPr>
          <p:cNvPr id="4" name="TextBox 4"/>
          <p:cNvSpPr txBox="1"/>
          <p:nvPr/>
        </p:nvSpPr>
        <p:spPr>
          <a:xfrm>
            <a:off x="407962" y="1995237"/>
            <a:ext cx="9110676" cy="7920615"/>
          </a:xfrm>
          <a:prstGeom prst="rect">
            <a:avLst/>
          </a:prstGeom>
        </p:spPr>
        <p:txBody>
          <a:bodyPr lIns="0" tIns="0" rIns="0" bIns="0" rtlCol="0" anchor="t">
            <a:spAutoFit/>
          </a:bodyPr>
          <a:lstStyle/>
          <a:p>
            <a:pPr algn="just">
              <a:lnSpc>
                <a:spcPts val="5357"/>
              </a:lnSpc>
            </a:pPr>
            <a:r>
              <a:rPr lang="en-US" sz="2678" u="sng" dirty="0">
                <a:solidFill>
                  <a:srgbClr val="CB6CE6"/>
                </a:solidFill>
                <a:latin typeface="Canva Sans Bold"/>
              </a:rPr>
              <a:t>Dependent Variable</a:t>
            </a:r>
            <a:r>
              <a:rPr lang="en-US" sz="2678" dirty="0">
                <a:solidFill>
                  <a:srgbClr val="CB6CE6"/>
                </a:solidFill>
                <a:latin typeface="Canva Sans"/>
              </a:rPr>
              <a:t>: -</a:t>
            </a:r>
            <a:r>
              <a:rPr lang="en-US" sz="2678" dirty="0">
                <a:solidFill>
                  <a:srgbClr val="FFFBFB"/>
                </a:solidFill>
                <a:latin typeface="Canva Sans"/>
              </a:rPr>
              <a:t>The dependent variable is the focus of our analysis. It's the outcome or result that we are trying to predict, explain, or understand. In our dataset, the Performance Index serves as the dependent variable. This is the measure of overall student performance, and it's the value we are interested in explaining or predicting. </a:t>
            </a:r>
          </a:p>
          <a:p>
            <a:pPr algn="just">
              <a:lnSpc>
                <a:spcPts val="4957"/>
              </a:lnSpc>
            </a:pPr>
            <a:endParaRPr lang="en-US" sz="2678" dirty="0">
              <a:solidFill>
                <a:srgbClr val="FFFBFB"/>
              </a:solidFill>
              <a:latin typeface="Canva Sans"/>
            </a:endParaRPr>
          </a:p>
          <a:p>
            <a:pPr algn="just">
              <a:lnSpc>
                <a:spcPts val="5357"/>
              </a:lnSpc>
            </a:pPr>
            <a:r>
              <a:rPr lang="en-US" sz="2678" u="sng" dirty="0">
                <a:solidFill>
                  <a:srgbClr val="CB6CE6"/>
                </a:solidFill>
                <a:latin typeface="Canva Sans"/>
              </a:rPr>
              <a:t>I</a:t>
            </a:r>
            <a:r>
              <a:rPr lang="en-US" sz="2678" u="sng" dirty="0">
                <a:solidFill>
                  <a:srgbClr val="CB6CE6"/>
                </a:solidFill>
                <a:latin typeface="Canva Sans Bold"/>
              </a:rPr>
              <a:t>ndependent Variables</a:t>
            </a:r>
            <a:r>
              <a:rPr lang="en-US" sz="2678" dirty="0">
                <a:solidFill>
                  <a:srgbClr val="CB6CE6"/>
                </a:solidFill>
                <a:latin typeface="Canva Sans Bold"/>
              </a:rPr>
              <a:t>: -</a:t>
            </a:r>
            <a:r>
              <a:rPr lang="en-US" sz="2678" dirty="0">
                <a:solidFill>
                  <a:srgbClr val="FFFBFB"/>
                </a:solidFill>
                <a:latin typeface="Canva Sans"/>
              </a:rPr>
              <a:t>Independent variables are the factors or features that we believe might influence or contribute to changes in the dependent variable. </a:t>
            </a:r>
          </a:p>
          <a:p>
            <a:pPr algn="just">
              <a:lnSpc>
                <a:spcPts val="4557"/>
              </a:lnSpc>
            </a:pPr>
            <a:endParaRPr lang="en-US" sz="2678" dirty="0">
              <a:solidFill>
                <a:srgbClr val="FFFBFB"/>
              </a:solidFill>
              <a:latin typeface="Canva Sans"/>
            </a:endParaRP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375</TotalTime>
  <Words>1145</Words>
  <Application>Microsoft Office PowerPoint</Application>
  <PresentationFormat>Custom</PresentationFormat>
  <Paragraphs>79</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Canva Sans</vt:lpstr>
      <vt:lpstr>Calibri</vt:lpstr>
      <vt:lpstr>Comic Sans MS</vt:lpstr>
      <vt:lpstr>Arial</vt:lpstr>
      <vt:lpstr>Now Bold</vt:lpstr>
      <vt:lpstr>Sanchez</vt:lpstr>
      <vt:lpstr>Times New Roman</vt:lpstr>
      <vt:lpstr>DM Sans Italics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dc:title>
  <dc:creator>parimal ingle</dc:creator>
  <cp:lastModifiedBy>Parimal Jaykumar Ingle</cp:lastModifiedBy>
  <cp:revision>10</cp:revision>
  <dcterms:created xsi:type="dcterms:W3CDTF">2006-08-16T00:00:00Z</dcterms:created>
  <dcterms:modified xsi:type="dcterms:W3CDTF">2023-12-07T01:22:46Z</dcterms:modified>
  <dc:identifier>DAF0wQhTncU</dc:identifier>
</cp:coreProperties>
</file>